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 id="2147483663" r:id="rId2"/>
    <p:sldMasterId id="2147483664" r:id="rId3"/>
  </p:sldMasterIdLst>
  <p:notesMasterIdLst>
    <p:notesMasterId r:id="rId19"/>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C700B7C-DB88-4AA3-8F2B-51FB3D6C4085}">
  <a:tblStyle styleId="{8C700B7C-DB88-4AA3-8F2B-51FB3D6C4085}"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9"/>
  </p:normalViewPr>
  <p:slideViewPr>
    <p:cSldViewPr snapToGrid="0" snapToObjects="1">
      <p:cViewPr varScale="1">
        <p:scale>
          <a:sx n="87" d="100"/>
          <a:sy n="87" d="100"/>
        </p:scale>
        <p:origin x="100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Shape 126"/>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a:p>
        </p:txBody>
      </p:sp>
      <p:sp>
        <p:nvSpPr>
          <p:cNvPr id="127" name="Shape 127"/>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US" dirty="0"/>
              <a:t>Ellington HS got off the Focus list</a:t>
            </a:r>
            <a:endParaRPr dirty="0"/>
          </a:p>
        </p:txBody>
      </p:sp>
      <p:sp>
        <p:nvSpPr>
          <p:cNvPr id="197" name="Shape 197"/>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06" name="Shape 206"/>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Note if you have an identified gap (with more than 40 students going into that calculation) then you get -1 level.</a:t>
            </a:r>
            <a:endParaRPr dirty="0"/>
          </a:p>
        </p:txBody>
      </p:sp>
      <p:sp>
        <p:nvSpPr>
          <p:cNvPr id="214" name="Shape 21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1" name="Shape 221"/>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22" name="Shape 222"/>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30" name="Shape 230"/>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37" name="Shape 237"/>
          <p:cNvSpPr>
            <a:spLocks noGrp="1" noRot="1" noChangeAspect="1"/>
          </p:cNvSpPr>
          <p:nvPr>
            <p:ph type="sldImg" idx="2"/>
          </p:nvPr>
        </p:nvSpPr>
        <p:spPr>
          <a:xfrm>
            <a:off x="722694" y="1142607"/>
            <a:ext cx="5412300" cy="30864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3" name="Shape 13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Shape 14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Font typeface="Arial"/>
              <a:buNone/>
            </a:pPr>
            <a:endParaRPr sz="1200" b="0" i="0" u="none" strike="noStrike" cap="none">
              <a:solidFill>
                <a:schemeClr val="dk1"/>
              </a:solidFill>
              <a:latin typeface="Calibri"/>
              <a:ea typeface="Calibri"/>
              <a:cs typeface="Calibri"/>
              <a:sym typeface="Calibri"/>
            </a:endParaRPr>
          </a:p>
        </p:txBody>
      </p:sp>
      <p:sp>
        <p:nvSpPr>
          <p:cNvPr id="141" name="Shape 14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48" name="Shape 14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56" name="Shape 156"/>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Shape 164"/>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65" name="Shape 165"/>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Shape 172"/>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0" u="none" strike="noStrike" cap="none">
                <a:solidFill>
                  <a:schemeClr val="dk1"/>
                </a:solidFill>
                <a:latin typeface="Calibri"/>
                <a:ea typeface="Calibri"/>
                <a:cs typeface="Calibri"/>
                <a:sym typeface="Calibri"/>
              </a:rPr>
              <a:t>Key Terms:</a:t>
            </a:r>
            <a:endParaRPr/>
          </a:p>
          <a:p>
            <a:pPr marL="628650" marR="0" lvl="1" indent="-171450" algn="l" rtl="0">
              <a:spcBef>
                <a:spcPts val="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The percentage of total possible points earned on all indicators is the “Accountability Index”.</a:t>
            </a:r>
            <a:endParaRPr/>
          </a:p>
          <a:p>
            <a:pPr marL="628650" marR="0" lvl="1" indent="-171450" algn="l" rtl="0">
              <a:spcBef>
                <a:spcPts val="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“Performance index” (SPI/DPI) will continue to refer to the index scores derived from state assessment results (Indicator 1). Note that only subject indexes will be provided.</a:t>
            </a:r>
            <a:endParaRPr sz="1200" b="0" i="0" u="none" strike="noStrike" cap="none">
              <a:solidFill>
                <a:schemeClr val="dk1"/>
              </a:solidFill>
              <a:latin typeface="Calibri"/>
              <a:ea typeface="Calibri"/>
              <a:cs typeface="Calibri"/>
              <a:sym typeface="Calibri"/>
            </a:endParaRPr>
          </a:p>
          <a:p>
            <a:pPr marL="628650" marR="0" lvl="1" indent="-171450" algn="l" rtl="0">
              <a:spcBef>
                <a:spcPts val="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These terms are now defined in Sec. 326 of Public Act 15-5.</a:t>
            </a:r>
            <a:endParaRPr/>
          </a:p>
          <a:p>
            <a:pPr marL="628650" marR="0" lvl="1" indent="-95250" algn="l" rtl="0">
              <a:spcBef>
                <a:spcPts val="0"/>
              </a:spcBef>
              <a:spcAft>
                <a:spcPts val="0"/>
              </a:spcAft>
              <a:buClr>
                <a:schemeClr val="dk1"/>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Clr>
                <a:schemeClr val="dk1"/>
              </a:buClr>
              <a:buFont typeface="Arial"/>
              <a:buNone/>
            </a:pPr>
            <a:r>
              <a:rPr lang="en-US" sz="1200" b="0" i="0" u="none" strike="noStrike" cap="none">
                <a:solidFill>
                  <a:schemeClr val="dk1"/>
                </a:solidFill>
                <a:latin typeface="Calibri"/>
                <a:ea typeface="Calibri"/>
                <a:cs typeface="Calibri"/>
                <a:sym typeface="Calibri"/>
              </a:rPr>
              <a:t>Refer to the document “Using Accountability Results to Guide Improvement” for the methodology for each indicator.</a:t>
            </a:r>
            <a:endParaRPr/>
          </a:p>
        </p:txBody>
      </p:sp>
      <p:sp>
        <p:nvSpPr>
          <p:cNvPr id="173" name="Shape 173"/>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0" name="Shape 1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A district’s gap size is the difference in “performance index” or six-year graduation rate between the Non-High Needs group of students, and the High Needs students.</a:t>
            </a:r>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r>
              <a:rPr lang="en-US" sz="1200" b="0" i="0" u="none" strike="noStrike" cap="none">
                <a:solidFill>
                  <a:schemeClr val="dk1"/>
                </a:solidFill>
                <a:latin typeface="Calibri"/>
                <a:ea typeface="Calibri"/>
                <a:cs typeface="Calibri"/>
                <a:sym typeface="Calibri"/>
              </a:rPr>
              <a:t>Every school and district is expected to meet the 95% participation rate standard for the ALL Students group </a:t>
            </a:r>
            <a:r>
              <a:rPr lang="en-US" sz="1200" b="1" i="0" u="none" strike="noStrike" cap="none">
                <a:solidFill>
                  <a:schemeClr val="dk1"/>
                </a:solidFill>
                <a:latin typeface="Calibri"/>
                <a:ea typeface="Calibri"/>
                <a:cs typeface="Calibri"/>
                <a:sym typeface="Calibri"/>
              </a:rPr>
              <a:t>and</a:t>
            </a:r>
            <a:r>
              <a:rPr lang="en-US" sz="1200" b="0" i="0" u="none" strike="noStrike" cap="none">
                <a:solidFill>
                  <a:schemeClr val="dk1"/>
                </a:solidFill>
                <a:latin typeface="Calibri"/>
                <a:ea typeface="Calibri"/>
                <a:cs typeface="Calibri"/>
                <a:sym typeface="Calibri"/>
              </a:rPr>
              <a:t> the High Needs subgroup in ALL the tested subject areas (i.e., English Language Arts, Mathematics, and Science).</a:t>
            </a:r>
            <a:endParaRPr sz="1100" b="1"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81" name="Shape 1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9" name="Shape 189"/>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90" name="Shape 190"/>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1524000" y="1122363"/>
            <a:ext cx="9144000" cy="2387600"/>
          </a:xfrm>
          <a:prstGeom prst="rect">
            <a:avLst/>
          </a:prstGeom>
          <a:noFill/>
          <a:ln>
            <a:noFill/>
          </a:ln>
        </p:spPr>
        <p:txBody>
          <a:bodyPr spcFirstLastPara="1" wrap="square" lIns="91425" tIns="91425" rIns="91425" bIns="91425" anchor="b" anchorCtr="0"/>
          <a:lstStyle>
            <a:lvl1pPr marL="0" marR="0" lvl="0" indent="0" algn="ctr" rtl="0">
              <a:lnSpc>
                <a:spcPct val="90000"/>
              </a:lnSpc>
              <a:spcBef>
                <a:spcPts val="0"/>
              </a:spcBef>
              <a:spcAft>
                <a:spcPts val="0"/>
              </a:spcAft>
              <a:buClr>
                <a:schemeClr val="dk1"/>
              </a:buClr>
              <a:buSzPts val="1400"/>
              <a:buFont typeface="Calibri"/>
              <a:buNone/>
              <a:defRPr sz="60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0" name="Shape 20"/>
          <p:cNvSpPr txBox="1">
            <a:spLocks noGrp="1"/>
          </p:cNvSpPr>
          <p:nvPr>
            <p:ph type="subTitle" idx="1"/>
          </p:nvPr>
        </p:nvSpPr>
        <p:spPr>
          <a:xfrm>
            <a:off x="1524000" y="3602038"/>
            <a:ext cx="9144000" cy="1655762"/>
          </a:xfrm>
          <a:prstGeom prst="rect">
            <a:avLst/>
          </a:prstGeom>
          <a:noFill/>
          <a:ln>
            <a:noFill/>
          </a:ln>
        </p:spPr>
        <p:txBody>
          <a:bodyPr spcFirstLastPara="1" wrap="square" lIns="91425" tIns="91425" rIns="91425" bIns="91425" anchor="t" anchorCtr="0"/>
          <a:lstStyle>
            <a:lvl1pPr marL="0" marR="0" lvl="0" indent="0" algn="ctr" rtl="0">
              <a:lnSpc>
                <a:spcPct val="90000"/>
              </a:lnSpc>
              <a:spcBef>
                <a:spcPts val="1000"/>
              </a:spcBef>
              <a:spcAft>
                <a:spcPts val="0"/>
              </a:spcAft>
              <a:buClr>
                <a:schemeClr val="dk1"/>
              </a:buClr>
              <a:buSzPts val="2800"/>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spcAft>
                <a:spcPts val="0"/>
              </a:spcAft>
              <a:buClr>
                <a:schemeClr val="dk1"/>
              </a:buClr>
              <a:buSzPts val="2400"/>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spcAft>
                <a:spcPts val="0"/>
              </a:spcAft>
              <a:buClr>
                <a:schemeClr val="dk1"/>
              </a:buClr>
              <a:buSzPts val="2000"/>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600" b="0" i="0" u="none" strike="noStrike" cap="none">
                <a:solidFill>
                  <a:schemeClr val="lt1"/>
                </a:solidFill>
                <a:latin typeface="Calibri"/>
                <a:ea typeface="Calibri"/>
                <a:cs typeface="Calibri"/>
                <a:sym typeface="Calibri"/>
              </a:defRPr>
            </a:lvl1pPr>
            <a:lvl2pPr marL="0" marR="0" lvl="1" indent="0" algn="r" rtl="0">
              <a:spcBef>
                <a:spcPts val="0"/>
              </a:spcBef>
              <a:buNone/>
              <a:defRPr sz="1600" b="0" i="0" u="none" strike="noStrike" cap="none">
                <a:solidFill>
                  <a:schemeClr val="lt1"/>
                </a:solidFill>
                <a:latin typeface="Calibri"/>
                <a:ea typeface="Calibri"/>
                <a:cs typeface="Calibri"/>
                <a:sym typeface="Calibri"/>
              </a:defRPr>
            </a:lvl2pPr>
            <a:lvl3pPr marL="0" marR="0" lvl="2" indent="0" algn="r" rtl="0">
              <a:spcBef>
                <a:spcPts val="0"/>
              </a:spcBef>
              <a:buNone/>
              <a:defRPr sz="1600" b="0" i="0" u="none" strike="noStrike" cap="none">
                <a:solidFill>
                  <a:schemeClr val="lt1"/>
                </a:solidFill>
                <a:latin typeface="Calibri"/>
                <a:ea typeface="Calibri"/>
                <a:cs typeface="Calibri"/>
                <a:sym typeface="Calibri"/>
              </a:defRPr>
            </a:lvl3pPr>
            <a:lvl4pPr marL="0" marR="0" lvl="3" indent="0" algn="r" rtl="0">
              <a:spcBef>
                <a:spcPts val="0"/>
              </a:spcBef>
              <a:buNone/>
              <a:defRPr sz="1600" b="0" i="0" u="none" strike="noStrike" cap="none">
                <a:solidFill>
                  <a:schemeClr val="lt1"/>
                </a:solidFill>
                <a:latin typeface="Calibri"/>
                <a:ea typeface="Calibri"/>
                <a:cs typeface="Calibri"/>
                <a:sym typeface="Calibri"/>
              </a:defRPr>
            </a:lvl4pPr>
            <a:lvl5pPr marL="0" marR="0" lvl="4" indent="0" algn="r" rtl="0">
              <a:spcBef>
                <a:spcPts val="0"/>
              </a:spcBef>
              <a:buNone/>
              <a:defRPr sz="1600" b="0" i="0" u="none" strike="noStrike" cap="none">
                <a:solidFill>
                  <a:schemeClr val="lt1"/>
                </a:solidFill>
                <a:latin typeface="Calibri"/>
                <a:ea typeface="Calibri"/>
                <a:cs typeface="Calibri"/>
                <a:sym typeface="Calibri"/>
              </a:defRPr>
            </a:lvl5pPr>
            <a:lvl6pPr marL="0" marR="0" lvl="5" indent="0" algn="r" rtl="0">
              <a:spcBef>
                <a:spcPts val="0"/>
              </a:spcBef>
              <a:buNone/>
              <a:defRPr sz="1600" b="0" i="0" u="none" strike="noStrike" cap="none">
                <a:solidFill>
                  <a:schemeClr val="lt1"/>
                </a:solidFill>
                <a:latin typeface="Calibri"/>
                <a:ea typeface="Calibri"/>
                <a:cs typeface="Calibri"/>
                <a:sym typeface="Calibri"/>
              </a:defRPr>
            </a:lvl6pPr>
            <a:lvl7pPr marL="0" marR="0" lvl="6" indent="0" algn="r" rtl="0">
              <a:spcBef>
                <a:spcPts val="0"/>
              </a:spcBef>
              <a:buNone/>
              <a:defRPr sz="1600" b="0" i="0" u="none" strike="noStrike" cap="none">
                <a:solidFill>
                  <a:schemeClr val="lt1"/>
                </a:solidFill>
                <a:latin typeface="Calibri"/>
                <a:ea typeface="Calibri"/>
                <a:cs typeface="Calibri"/>
                <a:sym typeface="Calibri"/>
              </a:defRPr>
            </a:lvl7pPr>
            <a:lvl8pPr marL="0" marR="0" lvl="7" indent="0" algn="r" rtl="0">
              <a:spcBef>
                <a:spcPts val="0"/>
              </a:spcBef>
              <a:buNone/>
              <a:defRPr sz="1600" b="0" i="0" u="none" strike="noStrike" cap="none">
                <a:solidFill>
                  <a:schemeClr val="lt1"/>
                </a:solidFill>
                <a:latin typeface="Calibri"/>
                <a:ea typeface="Calibri"/>
                <a:cs typeface="Calibri"/>
                <a:sym typeface="Calibri"/>
              </a:defRPr>
            </a:lvl8pPr>
            <a:lvl9pPr marL="0" marR="0" lvl="8" indent="0" algn="r" rtl="0">
              <a:spcBef>
                <a:spcPts val="0"/>
              </a:spcBef>
              <a:buNone/>
              <a:defRPr sz="1600" b="0" i="0" u="none" strike="noStrike" cap="none">
                <a:solidFill>
                  <a:schemeClr val="lt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4"/>
        <p:cNvGrpSpPr/>
        <p:nvPr/>
      </p:nvGrpSpPr>
      <p:grpSpPr>
        <a:xfrm>
          <a:off x="0" y="0"/>
          <a:ext cx="0" cy="0"/>
          <a:chOff x="0" y="0"/>
          <a:chExt cx="0" cy="0"/>
        </a:xfrm>
      </p:grpSpPr>
      <p:sp>
        <p:nvSpPr>
          <p:cNvPr id="95" name="Shape 95"/>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sldNum" idx="12"/>
          </p:nvPr>
        </p:nvSpPr>
        <p:spPr>
          <a:xfrm>
            <a:off x="11582400" y="5876131"/>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609600" y="273050"/>
            <a:ext cx="4011300" cy="11619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1"/>
              </a:buClr>
              <a:buSzPts val="1400"/>
              <a:buFont typeface="Calibri"/>
              <a:buNone/>
              <a:defRPr sz="2000" b="1"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00" name="Shape 100"/>
          <p:cNvSpPr txBox="1">
            <a:spLocks noGrp="1"/>
          </p:cNvSpPr>
          <p:nvPr>
            <p:ph type="body" idx="1"/>
          </p:nvPr>
        </p:nvSpPr>
        <p:spPr>
          <a:xfrm>
            <a:off x="4766733" y="273050"/>
            <a:ext cx="6815700" cy="58530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body" idx="2"/>
          </p:nvPr>
        </p:nvSpPr>
        <p:spPr>
          <a:xfrm>
            <a:off x="609600" y="1435100"/>
            <a:ext cx="4011300" cy="4691100"/>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3" name="Shape 103"/>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 name="Shape 104"/>
          <p:cNvSpPr txBox="1">
            <a:spLocks noGrp="1"/>
          </p:cNvSpPr>
          <p:nvPr>
            <p:ph type="sldNum" idx="12"/>
          </p:nvPr>
        </p:nvSpPr>
        <p:spPr>
          <a:xfrm>
            <a:off x="4121484" y="6356350"/>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2389717" y="4800600"/>
            <a:ext cx="7315200" cy="5667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1"/>
              </a:buClr>
              <a:buSzPts val="1400"/>
              <a:buFont typeface="Calibri"/>
              <a:buNone/>
              <a:defRPr sz="2000" b="1"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07" name="Shape 107"/>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body" idx="1"/>
          </p:nvPr>
        </p:nvSpPr>
        <p:spPr>
          <a:xfrm>
            <a:off x="2389717" y="5367338"/>
            <a:ext cx="7315200" cy="804900"/>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0" name="Shape 110"/>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sldNum" idx="12"/>
          </p:nvPr>
        </p:nvSpPr>
        <p:spPr>
          <a:xfrm>
            <a:off x="4165600" y="6372669"/>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14" name="Shape 114"/>
          <p:cNvSpPr txBox="1">
            <a:spLocks noGrp="1"/>
          </p:cNvSpPr>
          <p:nvPr>
            <p:ph type="body" idx="1"/>
          </p:nvPr>
        </p:nvSpPr>
        <p:spPr>
          <a:xfrm rot="5400000">
            <a:off x="3832950" y="-1623150"/>
            <a:ext cx="4526100" cy="10972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6" name="Shape 116"/>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7" name="Shape 117"/>
          <p:cNvSpPr txBox="1">
            <a:spLocks noGrp="1"/>
          </p:cNvSpPr>
          <p:nvPr>
            <p:ph type="sldNum" idx="12"/>
          </p:nvPr>
        </p:nvSpPr>
        <p:spPr>
          <a:xfrm>
            <a:off x="11582400" y="5876131"/>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rot="5400000">
            <a:off x="7285050" y="1828788"/>
            <a:ext cx="5851500" cy="27432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20" name="Shape 120"/>
          <p:cNvSpPr txBox="1">
            <a:spLocks noGrp="1"/>
          </p:cNvSpPr>
          <p:nvPr>
            <p:ph type="body" idx="1"/>
          </p:nvPr>
        </p:nvSpPr>
        <p:spPr>
          <a:xfrm rot="5400000">
            <a:off x="1697000" y="-812862"/>
            <a:ext cx="5851500" cy="80265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1" name="Shape 121"/>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2" name="Shape 122"/>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3" name="Shape 123"/>
          <p:cNvSpPr txBox="1">
            <a:spLocks noGrp="1"/>
          </p:cNvSpPr>
          <p:nvPr>
            <p:ph type="sldNum" idx="12"/>
          </p:nvPr>
        </p:nvSpPr>
        <p:spPr>
          <a:xfrm>
            <a:off x="11582400" y="5876131"/>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6" name="Shape 26"/>
          <p:cNvSpPr txBox="1">
            <a:spLocks noGrp="1"/>
          </p:cNvSpPr>
          <p:nvPr>
            <p:ph type="body" idx="1"/>
          </p:nvPr>
        </p:nvSpPr>
        <p:spPr>
          <a:xfrm>
            <a:off x="838200" y="1825625"/>
            <a:ext cx="10515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600" b="0" i="0" u="none" strike="noStrike" cap="none">
                <a:solidFill>
                  <a:schemeClr val="lt1"/>
                </a:solidFill>
                <a:latin typeface="Calibri"/>
                <a:ea typeface="Calibri"/>
                <a:cs typeface="Calibri"/>
                <a:sym typeface="Calibri"/>
              </a:defRPr>
            </a:lvl1pPr>
            <a:lvl2pPr marL="0" marR="0" lvl="1" indent="0" algn="r" rtl="0">
              <a:spcBef>
                <a:spcPts val="0"/>
              </a:spcBef>
              <a:buNone/>
              <a:defRPr sz="1600" b="0" i="0" u="none" strike="noStrike" cap="none">
                <a:solidFill>
                  <a:schemeClr val="lt1"/>
                </a:solidFill>
                <a:latin typeface="Calibri"/>
                <a:ea typeface="Calibri"/>
                <a:cs typeface="Calibri"/>
                <a:sym typeface="Calibri"/>
              </a:defRPr>
            </a:lvl2pPr>
            <a:lvl3pPr marL="0" marR="0" lvl="2" indent="0" algn="r" rtl="0">
              <a:spcBef>
                <a:spcPts val="0"/>
              </a:spcBef>
              <a:buNone/>
              <a:defRPr sz="1600" b="0" i="0" u="none" strike="noStrike" cap="none">
                <a:solidFill>
                  <a:schemeClr val="lt1"/>
                </a:solidFill>
                <a:latin typeface="Calibri"/>
                <a:ea typeface="Calibri"/>
                <a:cs typeface="Calibri"/>
                <a:sym typeface="Calibri"/>
              </a:defRPr>
            </a:lvl3pPr>
            <a:lvl4pPr marL="0" marR="0" lvl="3" indent="0" algn="r" rtl="0">
              <a:spcBef>
                <a:spcPts val="0"/>
              </a:spcBef>
              <a:buNone/>
              <a:defRPr sz="1600" b="0" i="0" u="none" strike="noStrike" cap="none">
                <a:solidFill>
                  <a:schemeClr val="lt1"/>
                </a:solidFill>
                <a:latin typeface="Calibri"/>
                <a:ea typeface="Calibri"/>
                <a:cs typeface="Calibri"/>
                <a:sym typeface="Calibri"/>
              </a:defRPr>
            </a:lvl4pPr>
            <a:lvl5pPr marL="0" marR="0" lvl="4" indent="0" algn="r" rtl="0">
              <a:spcBef>
                <a:spcPts val="0"/>
              </a:spcBef>
              <a:buNone/>
              <a:defRPr sz="1600" b="0" i="0" u="none" strike="noStrike" cap="none">
                <a:solidFill>
                  <a:schemeClr val="lt1"/>
                </a:solidFill>
                <a:latin typeface="Calibri"/>
                <a:ea typeface="Calibri"/>
                <a:cs typeface="Calibri"/>
                <a:sym typeface="Calibri"/>
              </a:defRPr>
            </a:lvl5pPr>
            <a:lvl6pPr marL="0" marR="0" lvl="5" indent="0" algn="r" rtl="0">
              <a:spcBef>
                <a:spcPts val="0"/>
              </a:spcBef>
              <a:buNone/>
              <a:defRPr sz="1600" b="0" i="0" u="none" strike="noStrike" cap="none">
                <a:solidFill>
                  <a:schemeClr val="lt1"/>
                </a:solidFill>
                <a:latin typeface="Calibri"/>
                <a:ea typeface="Calibri"/>
                <a:cs typeface="Calibri"/>
                <a:sym typeface="Calibri"/>
              </a:defRPr>
            </a:lvl6pPr>
            <a:lvl7pPr marL="0" marR="0" lvl="6" indent="0" algn="r" rtl="0">
              <a:spcBef>
                <a:spcPts val="0"/>
              </a:spcBef>
              <a:buNone/>
              <a:defRPr sz="1600" b="0" i="0" u="none" strike="noStrike" cap="none">
                <a:solidFill>
                  <a:schemeClr val="lt1"/>
                </a:solidFill>
                <a:latin typeface="Calibri"/>
                <a:ea typeface="Calibri"/>
                <a:cs typeface="Calibri"/>
                <a:sym typeface="Calibri"/>
              </a:defRPr>
            </a:lvl7pPr>
            <a:lvl8pPr marL="0" marR="0" lvl="7" indent="0" algn="r" rtl="0">
              <a:spcBef>
                <a:spcPts val="0"/>
              </a:spcBef>
              <a:buNone/>
              <a:defRPr sz="1600" b="0" i="0" u="none" strike="noStrike" cap="none">
                <a:solidFill>
                  <a:schemeClr val="lt1"/>
                </a:solidFill>
                <a:latin typeface="Calibri"/>
                <a:ea typeface="Calibri"/>
                <a:cs typeface="Calibri"/>
                <a:sym typeface="Calibri"/>
              </a:defRPr>
            </a:lvl8pPr>
            <a:lvl9pPr marL="0" marR="0" lvl="8" indent="0" algn="r" rtl="0">
              <a:spcBef>
                <a:spcPts val="0"/>
              </a:spcBef>
              <a:buNone/>
              <a:defRPr sz="1600" b="0" i="0" u="none" strike="noStrike" cap="none">
                <a:solidFill>
                  <a:schemeClr val="lt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grpSp>
        <p:nvGrpSpPr>
          <p:cNvPr id="30" name="Shape 30"/>
          <p:cNvGrpSpPr/>
          <p:nvPr/>
        </p:nvGrpSpPr>
        <p:grpSpPr>
          <a:xfrm>
            <a:off x="-21273" y="6421755"/>
            <a:ext cx="12213274" cy="436245"/>
            <a:chOff x="-21273" y="6421755"/>
            <a:chExt cx="12213274" cy="436245"/>
          </a:xfrm>
        </p:grpSpPr>
        <p:pic>
          <p:nvPicPr>
            <p:cNvPr id="31" name="Shape 31"/>
            <p:cNvPicPr preferRelativeResize="0"/>
            <p:nvPr/>
          </p:nvPicPr>
          <p:blipFill rotWithShape="1">
            <a:blip r:embed="rId2">
              <a:alphaModFix/>
            </a:blip>
            <a:srcRect/>
            <a:stretch/>
          </p:blipFill>
          <p:spPr>
            <a:xfrm>
              <a:off x="-21273" y="6421755"/>
              <a:ext cx="12213274" cy="436245"/>
            </a:xfrm>
            <a:prstGeom prst="rect">
              <a:avLst/>
            </a:prstGeom>
            <a:noFill/>
            <a:ln>
              <a:noFill/>
            </a:ln>
          </p:spPr>
        </p:pic>
        <p:sp>
          <p:nvSpPr>
            <p:cNvPr id="32" name="Shape 32"/>
            <p:cNvSpPr/>
            <p:nvPr/>
          </p:nvSpPr>
          <p:spPr>
            <a:xfrm>
              <a:off x="457200" y="6522720"/>
              <a:ext cx="7940040" cy="198755"/>
            </a:xfrm>
            <a:prstGeom prst="rect">
              <a:avLst/>
            </a:prstGeom>
            <a:solidFill>
              <a:srgbClr val="BBD6E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600" cy="13257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47" name="Shape 47"/>
          <p:cNvSpPr txBox="1">
            <a:spLocks noGrp="1"/>
          </p:cNvSpPr>
          <p:nvPr>
            <p:ph type="body" idx="1"/>
          </p:nvPr>
        </p:nvSpPr>
        <p:spPr>
          <a:xfrm>
            <a:off x="838200" y="1825625"/>
            <a:ext cx="10515600" cy="43512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dt" idx="10"/>
          </p:nvPr>
        </p:nvSpPr>
        <p:spPr>
          <a:xfrm>
            <a:off x="838200" y="6356350"/>
            <a:ext cx="2743200" cy="36510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4038600" y="6356350"/>
            <a:ext cx="4114800" cy="36510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11093450" y="6451600"/>
            <a:ext cx="949200" cy="3651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914400" y="2130425"/>
            <a:ext cx="10363200" cy="1470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58" name="Shape 58"/>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L="0" marR="0" lvl="0" indent="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4165600" y="6348006"/>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64" name="Shape 64"/>
          <p:cNvSpPr txBox="1">
            <a:spLocks noGrp="1"/>
          </p:cNvSpPr>
          <p:nvPr>
            <p:ph type="body" idx="1"/>
          </p:nvPr>
        </p:nvSpPr>
        <p:spPr>
          <a:xfrm>
            <a:off x="609600" y="1600200"/>
            <a:ext cx="109728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4056000" y="6356350"/>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69" name="Shape 69"/>
          <p:cNvSpPr txBox="1">
            <a:spLocks noGrp="1"/>
          </p:cNvSpPr>
          <p:nvPr>
            <p:ph type="body" idx="1"/>
          </p:nvPr>
        </p:nvSpPr>
        <p:spPr>
          <a:xfrm>
            <a:off x="609600" y="1600200"/>
            <a:ext cx="5384700" cy="4526100"/>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body" idx="2"/>
          </p:nvPr>
        </p:nvSpPr>
        <p:spPr>
          <a:xfrm>
            <a:off x="6197600" y="1600200"/>
            <a:ext cx="5384700" cy="4526100"/>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11582400" y="5876131"/>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963084" y="4406900"/>
            <a:ext cx="10363200" cy="13620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Clr>
                <a:schemeClr val="dk1"/>
              </a:buClr>
              <a:buSzPts val="1400"/>
              <a:buFont typeface="Calibri"/>
              <a:buNone/>
              <a:defRPr sz="4000" b="1"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76" name="Shape 76"/>
          <p:cNvSpPr txBox="1">
            <a:spLocks noGrp="1"/>
          </p:cNvSpPr>
          <p:nvPr>
            <p:ph type="body" idx="1"/>
          </p:nvPr>
        </p:nvSpPr>
        <p:spPr>
          <a:xfrm>
            <a:off x="963084" y="2906713"/>
            <a:ext cx="10363200" cy="1500300"/>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32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2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24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4165600" y="6355206"/>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82" name="Shape 82"/>
          <p:cNvSpPr txBox="1">
            <a:spLocks noGrp="1"/>
          </p:cNvSpPr>
          <p:nvPr>
            <p:ph type="body" idx="1"/>
          </p:nvPr>
        </p:nvSpPr>
        <p:spPr>
          <a:xfrm>
            <a:off x="609600" y="1535113"/>
            <a:ext cx="5386800" cy="639900"/>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body" idx="2"/>
          </p:nvPr>
        </p:nvSpPr>
        <p:spPr>
          <a:xfrm>
            <a:off x="609600" y="2174875"/>
            <a:ext cx="5386800" cy="3951300"/>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body" idx="3"/>
          </p:nvPr>
        </p:nvSpPr>
        <p:spPr>
          <a:xfrm>
            <a:off x="6193367" y="1535113"/>
            <a:ext cx="5389200" cy="639900"/>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body" idx="4"/>
          </p:nvPr>
        </p:nvSpPr>
        <p:spPr>
          <a:xfrm>
            <a:off x="6193367" y="2174875"/>
            <a:ext cx="5389200" cy="3951300"/>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sldNum" idx="12"/>
          </p:nvPr>
        </p:nvSpPr>
        <p:spPr>
          <a:xfrm>
            <a:off x="11582400" y="5876131"/>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91" name="Shape 91"/>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ftr" idx="11"/>
          </p:nvPr>
        </p:nvSpPr>
        <p:spPr>
          <a:xfrm>
            <a:off x="4165600" y="6356350"/>
            <a:ext cx="3860700" cy="3651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sldNum" idx="12"/>
          </p:nvPr>
        </p:nvSpPr>
        <p:spPr>
          <a:xfrm>
            <a:off x="4165600" y="6349044"/>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838200" y="1825625"/>
            <a:ext cx="10515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grpSp>
        <p:nvGrpSpPr>
          <p:cNvPr id="14" name="Shape 14"/>
          <p:cNvGrpSpPr/>
          <p:nvPr/>
        </p:nvGrpSpPr>
        <p:grpSpPr>
          <a:xfrm>
            <a:off x="-21273" y="6421755"/>
            <a:ext cx="12213274" cy="436245"/>
            <a:chOff x="-21273" y="6421755"/>
            <a:chExt cx="12213274" cy="436245"/>
          </a:xfrm>
        </p:grpSpPr>
        <p:pic>
          <p:nvPicPr>
            <p:cNvPr id="15" name="Shape 15"/>
            <p:cNvPicPr preferRelativeResize="0"/>
            <p:nvPr/>
          </p:nvPicPr>
          <p:blipFill rotWithShape="1">
            <a:blip r:embed="rId4">
              <a:alphaModFix/>
            </a:blip>
            <a:srcRect/>
            <a:stretch/>
          </p:blipFill>
          <p:spPr>
            <a:xfrm>
              <a:off x="-21273" y="6421755"/>
              <a:ext cx="12213274" cy="436245"/>
            </a:xfrm>
            <a:prstGeom prst="rect">
              <a:avLst/>
            </a:prstGeom>
            <a:noFill/>
            <a:ln>
              <a:noFill/>
            </a:ln>
          </p:spPr>
        </p:pic>
        <p:sp>
          <p:nvSpPr>
            <p:cNvPr id="16" name="Shape 16"/>
            <p:cNvSpPr/>
            <p:nvPr/>
          </p:nvSpPr>
          <p:spPr>
            <a:xfrm>
              <a:off x="457200" y="6522720"/>
              <a:ext cx="7940040" cy="198755"/>
            </a:xfrm>
            <a:prstGeom prst="rect">
              <a:avLst/>
            </a:prstGeom>
            <a:solidFill>
              <a:srgbClr val="BBD6E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17" name="Shape 17"/>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600" b="0" i="0" u="none" strike="noStrike" cap="none">
                <a:solidFill>
                  <a:schemeClr val="lt1"/>
                </a:solidFill>
                <a:latin typeface="Calibri"/>
                <a:ea typeface="Calibri"/>
                <a:cs typeface="Calibri"/>
                <a:sym typeface="Calibri"/>
              </a:defRPr>
            </a:lvl1pPr>
            <a:lvl2pPr marL="0" marR="0" lvl="1" indent="0" algn="r" rtl="0">
              <a:spcBef>
                <a:spcPts val="0"/>
              </a:spcBef>
              <a:buNone/>
              <a:defRPr sz="1600" b="0" i="0" u="none" strike="noStrike" cap="none">
                <a:solidFill>
                  <a:schemeClr val="lt1"/>
                </a:solidFill>
                <a:latin typeface="Calibri"/>
                <a:ea typeface="Calibri"/>
                <a:cs typeface="Calibri"/>
                <a:sym typeface="Calibri"/>
              </a:defRPr>
            </a:lvl2pPr>
            <a:lvl3pPr marL="0" marR="0" lvl="2" indent="0" algn="r" rtl="0">
              <a:spcBef>
                <a:spcPts val="0"/>
              </a:spcBef>
              <a:buNone/>
              <a:defRPr sz="1600" b="0" i="0" u="none" strike="noStrike" cap="none">
                <a:solidFill>
                  <a:schemeClr val="lt1"/>
                </a:solidFill>
                <a:latin typeface="Calibri"/>
                <a:ea typeface="Calibri"/>
                <a:cs typeface="Calibri"/>
                <a:sym typeface="Calibri"/>
              </a:defRPr>
            </a:lvl3pPr>
            <a:lvl4pPr marL="0" marR="0" lvl="3" indent="0" algn="r" rtl="0">
              <a:spcBef>
                <a:spcPts val="0"/>
              </a:spcBef>
              <a:buNone/>
              <a:defRPr sz="1600" b="0" i="0" u="none" strike="noStrike" cap="none">
                <a:solidFill>
                  <a:schemeClr val="lt1"/>
                </a:solidFill>
                <a:latin typeface="Calibri"/>
                <a:ea typeface="Calibri"/>
                <a:cs typeface="Calibri"/>
                <a:sym typeface="Calibri"/>
              </a:defRPr>
            </a:lvl4pPr>
            <a:lvl5pPr marL="0" marR="0" lvl="4" indent="0" algn="r" rtl="0">
              <a:spcBef>
                <a:spcPts val="0"/>
              </a:spcBef>
              <a:buNone/>
              <a:defRPr sz="1600" b="0" i="0" u="none" strike="noStrike" cap="none">
                <a:solidFill>
                  <a:schemeClr val="lt1"/>
                </a:solidFill>
                <a:latin typeface="Calibri"/>
                <a:ea typeface="Calibri"/>
                <a:cs typeface="Calibri"/>
                <a:sym typeface="Calibri"/>
              </a:defRPr>
            </a:lvl5pPr>
            <a:lvl6pPr marL="0" marR="0" lvl="5" indent="0" algn="r" rtl="0">
              <a:spcBef>
                <a:spcPts val="0"/>
              </a:spcBef>
              <a:buNone/>
              <a:defRPr sz="1600" b="0" i="0" u="none" strike="noStrike" cap="none">
                <a:solidFill>
                  <a:schemeClr val="lt1"/>
                </a:solidFill>
                <a:latin typeface="Calibri"/>
                <a:ea typeface="Calibri"/>
                <a:cs typeface="Calibri"/>
                <a:sym typeface="Calibri"/>
              </a:defRPr>
            </a:lvl6pPr>
            <a:lvl7pPr marL="0" marR="0" lvl="6" indent="0" algn="r" rtl="0">
              <a:spcBef>
                <a:spcPts val="0"/>
              </a:spcBef>
              <a:buNone/>
              <a:defRPr sz="1600" b="0" i="0" u="none" strike="noStrike" cap="none">
                <a:solidFill>
                  <a:schemeClr val="lt1"/>
                </a:solidFill>
                <a:latin typeface="Calibri"/>
                <a:ea typeface="Calibri"/>
                <a:cs typeface="Calibri"/>
                <a:sym typeface="Calibri"/>
              </a:defRPr>
            </a:lvl7pPr>
            <a:lvl8pPr marL="0" marR="0" lvl="7" indent="0" algn="r" rtl="0">
              <a:spcBef>
                <a:spcPts val="0"/>
              </a:spcBef>
              <a:buNone/>
              <a:defRPr sz="1600" b="0" i="0" u="none" strike="noStrike" cap="none">
                <a:solidFill>
                  <a:schemeClr val="lt1"/>
                </a:solidFill>
                <a:latin typeface="Calibri"/>
                <a:ea typeface="Calibri"/>
                <a:cs typeface="Calibri"/>
                <a:sym typeface="Calibri"/>
              </a:defRPr>
            </a:lvl8pPr>
            <a:lvl9pPr marL="0" marR="0" lvl="8" indent="0" algn="r" rtl="0">
              <a:spcBef>
                <a:spcPts val="0"/>
              </a:spcBef>
              <a:buNone/>
              <a:defRPr sz="1600" b="0" i="0" u="none" strike="noStrike" cap="none">
                <a:solidFill>
                  <a:schemeClr val="lt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
        <p:cNvGrpSpPr/>
        <p:nvPr/>
      </p:nvGrpSpPr>
      <p:grpSpPr>
        <a:xfrm>
          <a:off x="0" y="0"/>
          <a:ext cx="0" cy="0"/>
          <a:chOff x="0" y="0"/>
          <a:chExt cx="0" cy="0"/>
        </a:xfrm>
      </p:grpSpPr>
      <p:grpSp>
        <p:nvGrpSpPr>
          <p:cNvPr id="34" name="Shape 34"/>
          <p:cNvGrpSpPr/>
          <p:nvPr/>
        </p:nvGrpSpPr>
        <p:grpSpPr>
          <a:xfrm>
            <a:off x="-19628" y="6111737"/>
            <a:ext cx="11633142" cy="415523"/>
            <a:chOff x="0" y="0"/>
            <a:chExt cx="2147483647" cy="2147483647"/>
          </a:xfrm>
        </p:grpSpPr>
        <p:pic>
          <p:nvPicPr>
            <p:cNvPr id="35" name="Shape 35"/>
            <p:cNvPicPr preferRelativeResize="0"/>
            <p:nvPr/>
          </p:nvPicPr>
          <p:blipFill/>
          <p:spPr>
            <a:xfrm>
              <a:off x="0" y="0"/>
              <a:ext cx="2147483647" cy="2147483647"/>
            </a:xfrm>
            <a:prstGeom prst="rect">
              <a:avLst/>
            </a:prstGeom>
            <a:solidFill>
              <a:srgbClr val="FFFFFF"/>
            </a:solidFill>
            <a:ln>
              <a:noFill/>
            </a:ln>
          </p:spPr>
        </p:pic>
        <p:sp>
          <p:nvSpPr>
            <p:cNvPr id="36" name="Shape 36"/>
            <p:cNvSpPr txBox="1"/>
            <p:nvPr/>
          </p:nvSpPr>
          <p:spPr>
            <a:xfrm>
              <a:off x="84130842" y="497014846"/>
              <a:ext cx="1396112755" cy="978402161"/>
            </a:xfrm>
            <a:prstGeom prst="rect">
              <a:avLst/>
            </a:prstGeom>
            <a:solidFill>
              <a:srgbClr val="BDD7EE"/>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37" name="Shape 37"/>
          <p:cNvGrpSpPr/>
          <p:nvPr/>
        </p:nvGrpSpPr>
        <p:grpSpPr>
          <a:xfrm>
            <a:off x="-19628" y="6111737"/>
            <a:ext cx="11633142" cy="415523"/>
            <a:chOff x="0" y="0"/>
            <a:chExt cx="2147483647" cy="2147483647"/>
          </a:xfrm>
        </p:grpSpPr>
        <p:pic>
          <p:nvPicPr>
            <p:cNvPr id="38" name="Shape 38"/>
            <p:cNvPicPr preferRelativeResize="0"/>
            <p:nvPr/>
          </p:nvPicPr>
          <p:blipFill/>
          <p:spPr>
            <a:xfrm>
              <a:off x="0" y="0"/>
              <a:ext cx="2147483647" cy="2147483647"/>
            </a:xfrm>
            <a:prstGeom prst="rect">
              <a:avLst/>
            </a:prstGeom>
            <a:solidFill>
              <a:srgbClr val="FFFFFF"/>
            </a:solidFill>
            <a:ln>
              <a:noFill/>
            </a:ln>
          </p:spPr>
        </p:pic>
        <p:sp>
          <p:nvSpPr>
            <p:cNvPr id="39" name="Shape 39"/>
            <p:cNvSpPr txBox="1"/>
            <p:nvPr/>
          </p:nvSpPr>
          <p:spPr>
            <a:xfrm>
              <a:off x="84130842" y="497014846"/>
              <a:ext cx="1396112755" cy="978402161"/>
            </a:xfrm>
            <a:prstGeom prst="rect">
              <a:avLst/>
            </a:prstGeom>
            <a:solidFill>
              <a:srgbClr val="BDD7EE"/>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sp>
        <p:nvSpPr>
          <p:cNvPr id="40" name="Shape 40"/>
          <p:cNvSpPr txBox="1">
            <a:spLocks noGrp="1"/>
          </p:cNvSpPr>
          <p:nvPr>
            <p:ph type="title"/>
          </p:nvPr>
        </p:nvSpPr>
        <p:spPr>
          <a:xfrm>
            <a:off x="838200" y="365125"/>
            <a:ext cx="10515600" cy="13257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41" name="Shape 41"/>
          <p:cNvSpPr txBox="1">
            <a:spLocks noGrp="1"/>
          </p:cNvSpPr>
          <p:nvPr>
            <p:ph type="body" idx="1"/>
          </p:nvPr>
        </p:nvSpPr>
        <p:spPr>
          <a:xfrm>
            <a:off x="838200" y="1825625"/>
            <a:ext cx="10515600" cy="43512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838200" y="6356350"/>
            <a:ext cx="2743200" cy="36510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4038600" y="6356350"/>
            <a:ext cx="4114800" cy="36510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11093450" y="6451600"/>
            <a:ext cx="949200" cy="3651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chemeClr val="lt1"/>
              </a:buClr>
              <a:buFont typeface="Calibri"/>
              <a:buNone/>
              <a:defRPr sz="1600" b="0" i="0" u="none">
                <a:solidFill>
                  <a:schemeClr val="lt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53" name="Shape 53"/>
          <p:cNvSpPr txBox="1">
            <a:spLocks noGrp="1"/>
          </p:cNvSpPr>
          <p:nvPr>
            <p:ph type="body" idx="1"/>
          </p:nvPr>
        </p:nvSpPr>
        <p:spPr>
          <a:xfrm>
            <a:off x="609600" y="1600200"/>
            <a:ext cx="109728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dt" idx="10"/>
          </p:nvPr>
        </p:nvSpPr>
        <p:spPr>
          <a:xfrm>
            <a:off x="609600" y="6356350"/>
            <a:ext cx="28449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sldNum" idx="12"/>
          </p:nvPr>
        </p:nvSpPr>
        <p:spPr>
          <a:xfrm>
            <a:off x="4165600" y="6340913"/>
            <a:ext cx="499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0" marR="0" lvl="1" indent="0" algn="r" rtl="0">
              <a:spcBef>
                <a:spcPts val="0"/>
              </a:spcBef>
              <a:buNone/>
              <a:defRPr sz="1200" b="0" i="0" u="none" strike="noStrike" cap="none">
                <a:solidFill>
                  <a:schemeClr val="dk1"/>
                </a:solidFill>
                <a:latin typeface="Calibri"/>
                <a:ea typeface="Calibri"/>
                <a:cs typeface="Calibri"/>
                <a:sym typeface="Calibri"/>
              </a:defRPr>
            </a:lvl2pPr>
            <a:lvl3pPr marL="0" marR="0" lvl="2" indent="0" algn="r" rtl="0">
              <a:spcBef>
                <a:spcPts val="0"/>
              </a:spcBef>
              <a:buNone/>
              <a:defRPr sz="1200" b="0" i="0" u="none" strike="noStrike" cap="none">
                <a:solidFill>
                  <a:schemeClr val="dk1"/>
                </a:solidFill>
                <a:latin typeface="Calibri"/>
                <a:ea typeface="Calibri"/>
                <a:cs typeface="Calibri"/>
                <a:sym typeface="Calibri"/>
              </a:defRPr>
            </a:lvl3pPr>
            <a:lvl4pPr marL="0" marR="0" lvl="3" indent="0" algn="r" rtl="0">
              <a:spcBef>
                <a:spcPts val="0"/>
              </a:spcBef>
              <a:buNone/>
              <a:defRPr sz="1200" b="0" i="0" u="none" strike="noStrike" cap="none">
                <a:solidFill>
                  <a:schemeClr val="dk1"/>
                </a:solidFill>
                <a:latin typeface="Calibri"/>
                <a:ea typeface="Calibri"/>
                <a:cs typeface="Calibri"/>
                <a:sym typeface="Calibri"/>
              </a:defRPr>
            </a:lvl4pPr>
            <a:lvl5pPr marL="0" marR="0" lvl="4" indent="0" algn="r" rtl="0">
              <a:spcBef>
                <a:spcPts val="0"/>
              </a:spcBef>
              <a:buNone/>
              <a:defRPr sz="1200" b="0" i="0" u="none" strike="noStrike" cap="none">
                <a:solidFill>
                  <a:schemeClr val="dk1"/>
                </a:solidFill>
                <a:latin typeface="Calibri"/>
                <a:ea typeface="Calibri"/>
                <a:cs typeface="Calibri"/>
                <a:sym typeface="Calibri"/>
              </a:defRPr>
            </a:lvl5pPr>
            <a:lvl6pPr marL="0" marR="0" lvl="5" indent="0" algn="r" rtl="0">
              <a:spcBef>
                <a:spcPts val="0"/>
              </a:spcBef>
              <a:buNone/>
              <a:defRPr sz="1200" b="0" i="0" u="none" strike="noStrike" cap="none">
                <a:solidFill>
                  <a:schemeClr val="dk1"/>
                </a:solidFill>
                <a:latin typeface="Calibri"/>
                <a:ea typeface="Calibri"/>
                <a:cs typeface="Calibri"/>
                <a:sym typeface="Calibri"/>
              </a:defRPr>
            </a:lvl6pPr>
            <a:lvl7pPr marL="0" marR="0" lvl="6" indent="0" algn="r" rtl="0">
              <a:spcBef>
                <a:spcPts val="0"/>
              </a:spcBef>
              <a:buNone/>
              <a:defRPr sz="1200" b="0" i="0" u="none" strike="noStrike" cap="none">
                <a:solidFill>
                  <a:schemeClr val="dk1"/>
                </a:solidFill>
                <a:latin typeface="Calibri"/>
                <a:ea typeface="Calibri"/>
                <a:cs typeface="Calibri"/>
                <a:sym typeface="Calibri"/>
              </a:defRPr>
            </a:lvl7pPr>
            <a:lvl8pPr marL="0" marR="0" lvl="7" indent="0" algn="r" rtl="0">
              <a:spcBef>
                <a:spcPts val="0"/>
              </a:spcBef>
              <a:buNone/>
              <a:defRPr sz="1200" b="0" i="0" u="none" strike="noStrike" cap="none">
                <a:solidFill>
                  <a:schemeClr val="dk1"/>
                </a:solidFill>
                <a:latin typeface="Calibri"/>
                <a:ea typeface="Calibri"/>
                <a:cs typeface="Calibri"/>
                <a:sym typeface="Calibri"/>
              </a:defRPr>
            </a:lvl8pPr>
            <a:lvl9pPr marL="0" marR="0" lvl="8" indent="0" algn="r" rtl="0">
              <a:spcBef>
                <a:spcPts val="0"/>
              </a:spcBef>
              <a:buNone/>
              <a:defRPr sz="1200" b="0" i="0" u="none" strike="noStrike" cap="none">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ctrTitle"/>
          </p:nvPr>
        </p:nvSpPr>
        <p:spPr>
          <a:xfrm>
            <a:off x="423150" y="285125"/>
            <a:ext cx="11144400" cy="5552400"/>
          </a:xfrm>
          <a:prstGeom prst="rect">
            <a:avLst/>
          </a:prstGeom>
          <a:solidFill>
            <a:schemeClr val="accent1"/>
          </a:solidFill>
          <a:ln>
            <a:noFill/>
          </a:ln>
        </p:spPr>
        <p:txBody>
          <a:bodyPr spcFirstLastPara="1" wrap="square" lIns="91425" tIns="45700" rIns="91425" bIns="45700" anchor="b" anchorCtr="0">
            <a:noAutofit/>
          </a:bodyPr>
          <a:lstStyle/>
          <a:p>
            <a:pPr marL="0" marR="0" lvl="0" indent="0" algn="ctr" rtl="0">
              <a:lnSpc>
                <a:spcPct val="150000"/>
              </a:lnSpc>
              <a:spcBef>
                <a:spcPts val="0"/>
              </a:spcBef>
              <a:spcAft>
                <a:spcPts val="0"/>
              </a:spcAft>
              <a:buClr>
                <a:schemeClr val="lt1"/>
              </a:buClr>
              <a:buFont typeface="Calibri"/>
              <a:buNone/>
            </a:pPr>
            <a:r>
              <a:rPr lang="en-US" sz="5400">
                <a:solidFill>
                  <a:schemeClr val="lt1"/>
                </a:solidFill>
              </a:rPr>
              <a:t>Ellington</a:t>
            </a:r>
            <a:r>
              <a:rPr lang="en-US" sz="5400" b="0" i="0" u="none" strike="noStrike" cap="none">
                <a:solidFill>
                  <a:schemeClr val="lt1"/>
                </a:solidFill>
                <a:latin typeface="Calibri"/>
                <a:ea typeface="Calibri"/>
                <a:cs typeface="Calibri"/>
                <a:sym typeface="Calibri"/>
              </a:rPr>
              <a:t> Public Schools</a:t>
            </a:r>
            <a:br>
              <a:rPr lang="en-US" sz="5400" b="0" i="0" u="none" strike="noStrike" cap="none">
                <a:solidFill>
                  <a:schemeClr val="lt1"/>
                </a:solidFill>
                <a:latin typeface="Calibri"/>
                <a:ea typeface="Calibri"/>
                <a:cs typeface="Calibri"/>
                <a:sym typeface="Calibri"/>
              </a:rPr>
            </a:br>
            <a:r>
              <a:rPr lang="en-US" sz="5400" b="1" i="0" u="none" strike="noStrike" cap="none">
                <a:solidFill>
                  <a:schemeClr val="lt1"/>
                </a:solidFill>
                <a:latin typeface="Calibri"/>
                <a:ea typeface="Calibri"/>
                <a:cs typeface="Calibri"/>
                <a:sym typeface="Calibri"/>
              </a:rPr>
              <a:t>Next</a:t>
            </a:r>
            <a:r>
              <a:rPr lang="en-US" sz="5400" b="1">
                <a:solidFill>
                  <a:schemeClr val="lt1"/>
                </a:solidFill>
              </a:rPr>
              <a:t> </a:t>
            </a:r>
            <a:r>
              <a:rPr lang="en-US" sz="5400" b="1" i="0" u="none" strike="noStrike" cap="none">
                <a:solidFill>
                  <a:schemeClr val="lt1"/>
                </a:solidFill>
                <a:latin typeface="Calibri"/>
                <a:ea typeface="Calibri"/>
                <a:cs typeface="Calibri"/>
                <a:sym typeface="Calibri"/>
              </a:rPr>
              <a:t>Generation Accountability System </a:t>
            </a:r>
            <a:endParaRPr sz="5400" b="1" i="0" u="none" strike="noStrike" cap="none">
              <a:solidFill>
                <a:schemeClr val="lt1"/>
              </a:solidFill>
              <a:latin typeface="Calibri"/>
              <a:ea typeface="Calibri"/>
              <a:cs typeface="Calibri"/>
              <a:sym typeface="Calibri"/>
            </a:endParaRPr>
          </a:p>
          <a:p>
            <a:pPr marL="0" marR="0" lvl="0" indent="0" algn="ctr" rtl="0">
              <a:lnSpc>
                <a:spcPct val="150000"/>
              </a:lnSpc>
              <a:spcBef>
                <a:spcPts val="0"/>
              </a:spcBef>
              <a:spcAft>
                <a:spcPts val="0"/>
              </a:spcAft>
              <a:buClr>
                <a:schemeClr val="lt1"/>
              </a:buClr>
              <a:buFont typeface="Calibri"/>
              <a:buNone/>
            </a:pPr>
            <a:r>
              <a:rPr lang="en-US" sz="5400" b="1" i="0" u="none" strike="noStrike" cap="none">
                <a:solidFill>
                  <a:schemeClr val="lt1"/>
                </a:solidFill>
                <a:latin typeface="Calibri"/>
                <a:ea typeface="Calibri"/>
                <a:cs typeface="Calibri"/>
                <a:sym typeface="Calibri"/>
              </a:rPr>
              <a:t>201</a:t>
            </a:r>
            <a:r>
              <a:rPr lang="en-US" sz="5400" b="1">
                <a:solidFill>
                  <a:schemeClr val="lt1"/>
                </a:solidFill>
              </a:rPr>
              <a:t>6</a:t>
            </a:r>
            <a:r>
              <a:rPr lang="en-US" sz="5400" b="1" i="0" u="none" strike="noStrike" cap="none">
                <a:solidFill>
                  <a:schemeClr val="lt1"/>
                </a:solidFill>
                <a:latin typeface="Calibri"/>
                <a:ea typeface="Calibri"/>
                <a:cs typeface="Calibri"/>
                <a:sym typeface="Calibri"/>
              </a:rPr>
              <a:t>-201</a:t>
            </a:r>
            <a:r>
              <a:rPr lang="en-US" sz="5400" b="1">
                <a:solidFill>
                  <a:schemeClr val="lt1"/>
                </a:solidFill>
              </a:rPr>
              <a:t>7</a:t>
            </a:r>
            <a:r>
              <a:rPr lang="en-US" sz="5400" b="1" i="0" u="none" strike="noStrike" cap="none">
                <a:solidFill>
                  <a:schemeClr val="lt1"/>
                </a:solidFill>
                <a:latin typeface="Calibri"/>
                <a:ea typeface="Calibri"/>
                <a:cs typeface="Calibri"/>
                <a:sym typeface="Calibri"/>
              </a:rPr>
              <a:t> Report</a:t>
            </a:r>
            <a:endParaRPr sz="5400" b="0" i="0" u="none" strike="noStrike" cap="none">
              <a:solidFill>
                <a:schemeClr val="lt1"/>
              </a:solidFill>
              <a:latin typeface="Calibri"/>
              <a:ea typeface="Calibri"/>
              <a:cs typeface="Calibri"/>
              <a:sym typeface="Calibri"/>
            </a:endParaRPr>
          </a:p>
        </p:txBody>
      </p:sp>
      <p:sp>
        <p:nvSpPr>
          <p:cNvPr id="130" name="Shape 130"/>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600" b="0" i="0" u="none" strike="noStrike" cap="none">
                <a:solidFill>
                  <a:schemeClr val="lt1"/>
                </a:solidFill>
                <a:latin typeface="Calibri"/>
                <a:ea typeface="Calibri"/>
                <a:cs typeface="Calibri"/>
                <a:sym typeface="Calibri"/>
              </a:rPr>
              <a:t>1</a:t>
            </a:fld>
            <a:endParaRPr sz="1600" b="0" i="0" u="none" strike="noStrike" cap="non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838200" y="114200"/>
            <a:ext cx="10515600" cy="5487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a:t>Focus Schools that are Exiting</a:t>
            </a:r>
            <a:endParaRPr/>
          </a:p>
        </p:txBody>
      </p:sp>
      <p:sp>
        <p:nvSpPr>
          <p:cNvPr id="200" name="Shape 200"/>
          <p:cNvSpPr txBox="1">
            <a:spLocks noGrp="1"/>
          </p:cNvSpPr>
          <p:nvPr>
            <p:ph type="body" idx="1"/>
          </p:nvPr>
        </p:nvSpPr>
        <p:spPr>
          <a:xfrm>
            <a:off x="838200" y="1825625"/>
            <a:ext cx="10515600" cy="4351200"/>
          </a:xfrm>
          <a:prstGeom prst="rect">
            <a:avLst/>
          </a:prstGeom>
        </p:spPr>
        <p:txBody>
          <a:bodyPr spcFirstLastPara="1" wrap="square" lIns="91425" tIns="91425" rIns="91425" bIns="91425" anchor="t" anchorCtr="0">
            <a:noAutofit/>
          </a:bodyPr>
          <a:lstStyle/>
          <a:p>
            <a:pPr marL="228600" lvl="0" indent="-50800">
              <a:spcBef>
                <a:spcPts val="1000"/>
              </a:spcBef>
              <a:spcAft>
                <a:spcPts val="0"/>
              </a:spcAft>
              <a:buNone/>
            </a:pPr>
            <a:endParaRPr/>
          </a:p>
        </p:txBody>
      </p:sp>
      <p:sp>
        <p:nvSpPr>
          <p:cNvPr id="201" name="Shape 201"/>
          <p:cNvSpPr txBox="1">
            <a:spLocks noGrp="1"/>
          </p:cNvSpPr>
          <p:nvPr>
            <p:ph type="sldNum" idx="12"/>
          </p:nvPr>
        </p:nvSpPr>
        <p:spPr>
          <a:xfrm>
            <a:off x="11093450" y="6451600"/>
            <a:ext cx="949200" cy="365100"/>
          </a:xfrm>
          <a:prstGeom prst="rect">
            <a:avLst/>
          </a:prstGeom>
        </p:spPr>
        <p:txBody>
          <a:bodyPr spcFirstLastPara="1" wrap="square" lIns="91425" tIns="45700" rIns="91425" bIns="45700" anchor="t" anchorCtr="0">
            <a:noAutofit/>
          </a:bodyPr>
          <a:lstStyle/>
          <a:p>
            <a:pPr marL="0" lvl="0" indent="0">
              <a:spcBef>
                <a:spcPts val="0"/>
              </a:spcBef>
              <a:spcAft>
                <a:spcPts val="0"/>
              </a:spcAft>
              <a:buClr>
                <a:schemeClr val="lt1"/>
              </a:buClr>
              <a:buFont typeface="Calibri"/>
              <a:buNone/>
            </a:pPr>
            <a:fld id="{00000000-1234-1234-1234-123412341234}" type="slidenum">
              <a:rPr lang="en-US"/>
              <a:t>10</a:t>
            </a:fld>
            <a:endParaRPr/>
          </a:p>
        </p:txBody>
      </p:sp>
      <p:pic>
        <p:nvPicPr>
          <p:cNvPr id="202" name="Shape 202"/>
          <p:cNvPicPr preferRelativeResize="0"/>
          <p:nvPr/>
        </p:nvPicPr>
        <p:blipFill>
          <a:blip r:embed="rId3">
            <a:alphaModFix/>
          </a:blip>
          <a:stretch>
            <a:fillRect/>
          </a:stretch>
        </p:blipFill>
        <p:spPr>
          <a:xfrm>
            <a:off x="411700" y="845725"/>
            <a:ext cx="11216626" cy="58521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838200" y="365125"/>
            <a:ext cx="10515600" cy="13257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 name="Shape 209"/>
          <p:cNvSpPr txBox="1">
            <a:spLocks noGrp="1"/>
          </p:cNvSpPr>
          <p:nvPr>
            <p:ph type="body" idx="1"/>
          </p:nvPr>
        </p:nvSpPr>
        <p:spPr>
          <a:xfrm>
            <a:off x="838200" y="1825625"/>
            <a:ext cx="10515600" cy="4351200"/>
          </a:xfrm>
          <a:prstGeom prst="rect">
            <a:avLst/>
          </a:prstGeom>
        </p:spPr>
        <p:txBody>
          <a:bodyPr spcFirstLastPara="1" wrap="square" lIns="91425" tIns="91425" rIns="91425" bIns="91425" anchor="t" anchorCtr="0">
            <a:noAutofit/>
          </a:bodyPr>
          <a:lstStyle/>
          <a:p>
            <a:pPr marL="228600" lvl="0" indent="-50800">
              <a:spcBef>
                <a:spcPts val="1000"/>
              </a:spcBef>
              <a:spcAft>
                <a:spcPts val="0"/>
              </a:spcAft>
              <a:buNone/>
            </a:pPr>
            <a:endParaRPr/>
          </a:p>
        </p:txBody>
      </p:sp>
      <p:sp>
        <p:nvSpPr>
          <p:cNvPr id="210" name="Shape 210"/>
          <p:cNvSpPr txBox="1">
            <a:spLocks noGrp="1"/>
          </p:cNvSpPr>
          <p:nvPr>
            <p:ph type="sldNum" idx="12"/>
          </p:nvPr>
        </p:nvSpPr>
        <p:spPr>
          <a:xfrm>
            <a:off x="11093450" y="6451600"/>
            <a:ext cx="949200" cy="365100"/>
          </a:xfrm>
          <a:prstGeom prst="rect">
            <a:avLst/>
          </a:prstGeom>
        </p:spPr>
        <p:txBody>
          <a:bodyPr spcFirstLastPara="1" wrap="square" lIns="91425" tIns="45700" rIns="91425" bIns="45700" anchor="t" anchorCtr="0">
            <a:noAutofit/>
          </a:bodyPr>
          <a:lstStyle/>
          <a:p>
            <a:pPr marL="0" lvl="0" indent="0">
              <a:spcBef>
                <a:spcPts val="0"/>
              </a:spcBef>
              <a:spcAft>
                <a:spcPts val="0"/>
              </a:spcAft>
              <a:buClr>
                <a:schemeClr val="lt1"/>
              </a:buClr>
              <a:buFont typeface="Calibri"/>
              <a:buNone/>
            </a:pPr>
            <a:fld id="{00000000-1234-1234-1234-123412341234}" type="slidenum">
              <a:rPr lang="en-US"/>
              <a:t>11</a:t>
            </a:fld>
            <a:endParaRPr/>
          </a:p>
        </p:txBody>
      </p:sp>
      <p:pic>
        <p:nvPicPr>
          <p:cNvPr id="211" name="Shape 211"/>
          <p:cNvPicPr preferRelativeResize="0"/>
          <p:nvPr/>
        </p:nvPicPr>
        <p:blipFill>
          <a:blip r:embed="rId3">
            <a:alphaModFix/>
          </a:blip>
          <a:stretch>
            <a:fillRect/>
          </a:stretch>
        </p:blipFill>
        <p:spPr>
          <a:xfrm>
            <a:off x="327663" y="119950"/>
            <a:ext cx="11536675" cy="6477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838200" y="98675"/>
            <a:ext cx="10515600" cy="9210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FF0000"/>
              </a:buClr>
              <a:buFont typeface="Calibri"/>
              <a:buNone/>
            </a:pPr>
            <a:r>
              <a:rPr lang="en-US">
                <a:solidFill>
                  <a:srgbClr val="000000"/>
                </a:solidFill>
              </a:rPr>
              <a:t>Ellington</a:t>
            </a:r>
            <a:r>
              <a:rPr lang="en-US" sz="4400" b="0" i="0" u="none" strike="noStrike" cap="none">
                <a:solidFill>
                  <a:srgbClr val="000000"/>
                </a:solidFill>
                <a:latin typeface="Calibri"/>
                <a:ea typeface="Calibri"/>
                <a:cs typeface="Calibri"/>
                <a:sym typeface="Calibri"/>
              </a:rPr>
              <a:t> S</a:t>
            </a:r>
            <a:r>
              <a:rPr lang="en-US" sz="4400" b="0" i="0" u="none" strike="noStrike" cap="none">
                <a:solidFill>
                  <a:schemeClr val="dk1"/>
                </a:solidFill>
                <a:latin typeface="Calibri"/>
                <a:ea typeface="Calibri"/>
                <a:cs typeface="Calibri"/>
                <a:sym typeface="Calibri"/>
              </a:rPr>
              <a:t>chools Report, 201</a:t>
            </a:r>
            <a:r>
              <a:rPr lang="en-US"/>
              <a:t>6</a:t>
            </a:r>
            <a:r>
              <a:rPr lang="en-US" sz="4400" b="0" i="0" u="none" strike="noStrike" cap="none">
                <a:solidFill>
                  <a:schemeClr val="dk1"/>
                </a:solidFill>
                <a:latin typeface="Calibri"/>
                <a:ea typeface="Calibri"/>
                <a:cs typeface="Calibri"/>
                <a:sym typeface="Calibri"/>
              </a:rPr>
              <a:t>-1</a:t>
            </a:r>
            <a:r>
              <a:rPr lang="en-US"/>
              <a:t>7</a:t>
            </a:r>
            <a:endParaRPr/>
          </a:p>
        </p:txBody>
      </p:sp>
      <p:graphicFrame>
        <p:nvGraphicFramePr>
          <p:cNvPr id="217" name="Shape 217"/>
          <p:cNvGraphicFramePr/>
          <p:nvPr/>
        </p:nvGraphicFramePr>
        <p:xfrm>
          <a:off x="136925" y="1559625"/>
          <a:ext cx="11918150" cy="4003650"/>
        </p:xfrm>
        <a:graphic>
          <a:graphicData uri="http://schemas.openxmlformats.org/drawingml/2006/table">
            <a:tbl>
              <a:tblPr>
                <a:noFill/>
                <a:tableStyleId>{8C700B7C-DB88-4AA3-8F2B-51FB3D6C4085}</a:tableStyleId>
              </a:tblPr>
              <a:tblGrid>
                <a:gridCol w="3964475">
                  <a:extLst>
                    <a:ext uri="{9D8B030D-6E8A-4147-A177-3AD203B41FA5}">
                      <a16:colId xmlns:a16="http://schemas.microsoft.com/office/drawing/2014/main" val="20000"/>
                    </a:ext>
                  </a:extLst>
                </a:gridCol>
                <a:gridCol w="1650050">
                  <a:extLst>
                    <a:ext uri="{9D8B030D-6E8A-4147-A177-3AD203B41FA5}">
                      <a16:colId xmlns:a16="http://schemas.microsoft.com/office/drawing/2014/main" val="20001"/>
                    </a:ext>
                  </a:extLst>
                </a:gridCol>
                <a:gridCol w="1671850">
                  <a:extLst>
                    <a:ext uri="{9D8B030D-6E8A-4147-A177-3AD203B41FA5}">
                      <a16:colId xmlns:a16="http://schemas.microsoft.com/office/drawing/2014/main" val="20002"/>
                    </a:ext>
                  </a:extLst>
                </a:gridCol>
                <a:gridCol w="1591425">
                  <a:extLst>
                    <a:ext uri="{9D8B030D-6E8A-4147-A177-3AD203B41FA5}">
                      <a16:colId xmlns:a16="http://schemas.microsoft.com/office/drawing/2014/main" val="20003"/>
                    </a:ext>
                  </a:extLst>
                </a:gridCol>
                <a:gridCol w="1670175">
                  <a:extLst>
                    <a:ext uri="{9D8B030D-6E8A-4147-A177-3AD203B41FA5}">
                      <a16:colId xmlns:a16="http://schemas.microsoft.com/office/drawing/2014/main" val="20004"/>
                    </a:ext>
                  </a:extLst>
                </a:gridCol>
                <a:gridCol w="1370175">
                  <a:extLst>
                    <a:ext uri="{9D8B030D-6E8A-4147-A177-3AD203B41FA5}">
                      <a16:colId xmlns:a16="http://schemas.microsoft.com/office/drawing/2014/main" val="20005"/>
                    </a:ext>
                  </a:extLst>
                </a:gridCol>
              </a:tblGrid>
              <a:tr h="1187875">
                <a:tc>
                  <a:txBody>
                    <a:bodyPr/>
                    <a:lstStyle/>
                    <a:p>
                      <a:pPr marL="0" marR="0" lvl="0" indent="0" algn="ctr" rtl="0">
                        <a:lnSpc>
                          <a:spcPct val="100000"/>
                        </a:lnSpc>
                        <a:spcBef>
                          <a:spcPts val="0"/>
                        </a:spcBef>
                        <a:spcAft>
                          <a:spcPts val="0"/>
                        </a:spcAft>
                        <a:buClr>
                          <a:srgbClr val="FFFFFF"/>
                        </a:buClr>
                        <a:buFont typeface="Calibri"/>
                        <a:buNone/>
                      </a:pPr>
                      <a:r>
                        <a:rPr lang="en-US" sz="1800" b="1" i="0" u="none">
                          <a:solidFill>
                            <a:srgbClr val="FFFFFF"/>
                          </a:solidFill>
                          <a:latin typeface="Calibri"/>
                          <a:ea typeface="Calibri"/>
                          <a:cs typeface="Calibri"/>
                          <a:sym typeface="Calibri"/>
                        </a:rPr>
                        <a:t>School Name</a:t>
                      </a:r>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Font typeface="Calibri"/>
                        <a:buNone/>
                      </a:pPr>
                      <a:r>
                        <a:rPr lang="en-US" sz="1800" b="1" i="0" u="none">
                          <a:solidFill>
                            <a:srgbClr val="FFFFFF"/>
                          </a:solidFill>
                          <a:latin typeface="Calibri"/>
                          <a:ea typeface="Calibri"/>
                          <a:cs typeface="Calibri"/>
                          <a:sym typeface="Calibri"/>
                        </a:rPr>
                        <a:t>Accountability Index</a:t>
                      </a:r>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Font typeface="Calibri"/>
                        <a:buNone/>
                      </a:pPr>
                      <a:r>
                        <a:rPr lang="en-US" sz="1800" b="1" i="0" u="none">
                          <a:solidFill>
                            <a:srgbClr val="FFFFFF"/>
                          </a:solidFill>
                          <a:latin typeface="Calibri"/>
                          <a:ea typeface="Calibri"/>
                          <a:cs typeface="Calibri"/>
                          <a:sym typeface="Calibri"/>
                        </a:rPr>
                        <a:t>Any Participation below 95%?</a:t>
                      </a:r>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Font typeface="Calibri"/>
                        <a:buNone/>
                      </a:pPr>
                      <a:r>
                        <a:rPr lang="en-US" sz="1800" b="1" i="0" u="none">
                          <a:solidFill>
                            <a:srgbClr val="FFFFFF"/>
                          </a:solidFill>
                          <a:latin typeface="Calibri"/>
                          <a:ea typeface="Calibri"/>
                          <a:cs typeface="Calibri"/>
                          <a:sym typeface="Calibri"/>
                        </a:rPr>
                        <a:t>Achievement Gap?</a:t>
                      </a:r>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Font typeface="Calibri"/>
                        <a:buNone/>
                      </a:pPr>
                      <a:r>
                        <a:rPr lang="en-US" sz="1800" b="1" i="0" u="none">
                          <a:solidFill>
                            <a:srgbClr val="FFFFFF"/>
                          </a:solidFill>
                          <a:latin typeface="Calibri"/>
                          <a:ea typeface="Calibri"/>
                          <a:cs typeface="Calibri"/>
                          <a:sym typeface="Calibri"/>
                        </a:rPr>
                        <a:t>Graduation Rate Gap?</a:t>
                      </a:r>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Font typeface="Calibri"/>
                        <a:buNone/>
                      </a:pPr>
                      <a:r>
                        <a:rPr lang="en-US" sz="1800" b="1" i="0" u="none">
                          <a:solidFill>
                            <a:srgbClr val="FFFFFF"/>
                          </a:solidFill>
                          <a:latin typeface="Calibri"/>
                          <a:ea typeface="Calibri"/>
                          <a:cs typeface="Calibri"/>
                          <a:sym typeface="Calibri"/>
                        </a:rPr>
                        <a:t>Category?</a:t>
                      </a:r>
                      <a:endParaRPr/>
                    </a:p>
                    <a:p>
                      <a:pPr marL="0" marR="0" lvl="0" indent="0" algn="ctr" rtl="0">
                        <a:lnSpc>
                          <a:spcPct val="100000"/>
                        </a:lnSpc>
                        <a:spcBef>
                          <a:spcPts val="0"/>
                        </a:spcBef>
                        <a:spcAft>
                          <a:spcPts val="0"/>
                        </a:spcAft>
                        <a:buClr>
                          <a:srgbClr val="FFFFFF"/>
                        </a:buClr>
                        <a:buFont typeface="Calibri"/>
                        <a:buNone/>
                      </a:pPr>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675125">
                <a:tc>
                  <a:txBody>
                    <a:bodyPr/>
                    <a:lstStyle/>
                    <a:p>
                      <a:pPr marL="0" marR="0" lvl="0" indent="0" algn="l"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Center</a:t>
                      </a:r>
                      <a:r>
                        <a:rPr lang="en-US" sz="2400" b="0" i="0" u="none">
                          <a:solidFill>
                            <a:srgbClr val="000000"/>
                          </a:solidFill>
                          <a:latin typeface="Calibri"/>
                          <a:ea typeface="Calibri"/>
                          <a:cs typeface="Calibri"/>
                          <a:sym typeface="Calibri"/>
                        </a:rPr>
                        <a:t> Elementary School</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63.6</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b="0" i="0" u="none">
                          <a:solidFill>
                            <a:srgbClr val="000000"/>
                          </a:solidFill>
                          <a:latin typeface="Calibri"/>
                          <a:ea typeface="Calibri"/>
                          <a:cs typeface="Calibri"/>
                          <a:sym typeface="Calibri"/>
                        </a:rPr>
                        <a:t>No</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Y- ELA</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N/A</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3</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extLst>
                  <a:ext uri="{0D108BD9-81ED-4DB2-BD59-A6C34878D82A}">
                    <a16:rowId xmlns:a16="http://schemas.microsoft.com/office/drawing/2014/main" val="10001"/>
                  </a:ext>
                </a:extLst>
              </a:tr>
              <a:tr h="474325">
                <a:tc>
                  <a:txBody>
                    <a:bodyPr/>
                    <a:lstStyle/>
                    <a:p>
                      <a:pPr marL="0" marR="0" lvl="0" indent="0" algn="l" rtl="0">
                        <a:spcBef>
                          <a:spcPts val="0"/>
                        </a:spcBef>
                        <a:spcAft>
                          <a:spcPts val="0"/>
                        </a:spcAft>
                        <a:buNone/>
                      </a:pPr>
                      <a:r>
                        <a:rPr lang="en-US" sz="2400">
                          <a:solidFill>
                            <a:schemeClr val="dk1"/>
                          </a:solidFill>
                          <a:latin typeface="Calibri"/>
                          <a:ea typeface="Calibri"/>
                          <a:cs typeface="Calibri"/>
                          <a:sym typeface="Calibri"/>
                        </a:rPr>
                        <a:t>Crystal Lake Elementary School</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marR="0" lvl="0" indent="0" algn="ctr" rtl="0">
                        <a:spcBef>
                          <a:spcPts val="0"/>
                        </a:spcBef>
                        <a:spcAft>
                          <a:spcPts val="0"/>
                        </a:spcAft>
                        <a:buNone/>
                      </a:pPr>
                      <a:r>
                        <a:rPr lang="en-US" sz="2400">
                          <a:solidFill>
                            <a:schemeClr val="dk1"/>
                          </a:solidFill>
                          <a:latin typeface="Calibri"/>
                          <a:ea typeface="Calibri"/>
                          <a:cs typeface="Calibri"/>
                          <a:sym typeface="Calibri"/>
                        </a:rPr>
                        <a:t>62.3</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None/>
                      </a:pPr>
                      <a:r>
                        <a:rPr lang="en-US" sz="2400">
                          <a:solidFill>
                            <a:schemeClr val="dk1"/>
                          </a:solidFill>
                          <a:latin typeface="Calibri"/>
                          <a:ea typeface="Calibri"/>
                          <a:cs typeface="Calibri"/>
                          <a:sym typeface="Calibri"/>
                        </a:rPr>
                        <a:t>No</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Clr>
                          <a:schemeClr val="dk1"/>
                        </a:buClr>
                        <a:buFont typeface="Calibri"/>
                        <a:buNone/>
                      </a:pPr>
                      <a:r>
                        <a:rPr lang="en-US" sz="2400">
                          <a:solidFill>
                            <a:schemeClr val="dk1"/>
                          </a:solidFill>
                          <a:latin typeface="Calibri"/>
                          <a:ea typeface="Calibri"/>
                          <a:cs typeface="Calibri"/>
                          <a:sym typeface="Calibri"/>
                        </a:rPr>
                        <a:t>Y- ELA</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None/>
                      </a:pPr>
                      <a:r>
                        <a:rPr lang="en-US" sz="2400">
                          <a:solidFill>
                            <a:schemeClr val="dk1"/>
                          </a:solidFill>
                          <a:latin typeface="Calibri"/>
                          <a:ea typeface="Calibri"/>
                          <a:cs typeface="Calibri"/>
                          <a:sym typeface="Calibri"/>
                        </a:rPr>
                        <a:t>N/A</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None/>
                      </a:pPr>
                      <a:r>
                        <a:rPr lang="en-US" sz="2400">
                          <a:solidFill>
                            <a:schemeClr val="dk1"/>
                          </a:solidFill>
                          <a:latin typeface="Calibri"/>
                          <a:ea typeface="Calibri"/>
                          <a:cs typeface="Calibri"/>
                          <a:sym typeface="Calibri"/>
                        </a:rPr>
                        <a:t>3</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extLst>
                  <a:ext uri="{0D108BD9-81ED-4DB2-BD59-A6C34878D82A}">
                    <a16:rowId xmlns:a16="http://schemas.microsoft.com/office/drawing/2014/main" val="10002"/>
                  </a:ext>
                </a:extLst>
              </a:tr>
              <a:tr h="474325">
                <a:tc>
                  <a:txBody>
                    <a:bodyPr/>
                    <a:lstStyle/>
                    <a:p>
                      <a:pPr marL="0" marR="0" lvl="0" indent="0" algn="l"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Windermere </a:t>
                      </a:r>
                      <a:r>
                        <a:rPr lang="en-US" sz="2400" b="0" i="0" u="none">
                          <a:solidFill>
                            <a:srgbClr val="000000"/>
                          </a:solidFill>
                          <a:latin typeface="Calibri"/>
                          <a:ea typeface="Calibri"/>
                          <a:cs typeface="Calibri"/>
                          <a:sym typeface="Calibri"/>
                        </a:rPr>
                        <a:t>School</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71.4</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b="0" i="0" u="none">
                          <a:solidFill>
                            <a:srgbClr val="000000"/>
                          </a:solidFill>
                          <a:latin typeface="Calibri"/>
                          <a:ea typeface="Calibri"/>
                          <a:cs typeface="Calibri"/>
                          <a:sym typeface="Calibri"/>
                        </a:rPr>
                        <a:t>No</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b="0" i="0" u="none">
                          <a:solidFill>
                            <a:srgbClr val="000000"/>
                          </a:solidFill>
                          <a:latin typeface="Calibri"/>
                          <a:ea typeface="Calibri"/>
                          <a:cs typeface="Calibri"/>
                          <a:sym typeface="Calibri"/>
                        </a:rPr>
                        <a:t>No</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None/>
                      </a:pPr>
                      <a:r>
                        <a:rPr lang="en-US" sz="2400">
                          <a:solidFill>
                            <a:schemeClr val="dk1"/>
                          </a:solidFill>
                          <a:latin typeface="Calibri"/>
                          <a:ea typeface="Calibri"/>
                          <a:cs typeface="Calibri"/>
                          <a:sym typeface="Calibri"/>
                        </a:rPr>
                        <a:t>N/A</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2</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extLst>
                  <a:ext uri="{0D108BD9-81ED-4DB2-BD59-A6C34878D82A}">
                    <a16:rowId xmlns:a16="http://schemas.microsoft.com/office/drawing/2014/main" val="10003"/>
                  </a:ext>
                </a:extLst>
              </a:tr>
              <a:tr h="474325">
                <a:tc>
                  <a:txBody>
                    <a:bodyPr/>
                    <a:lstStyle/>
                    <a:p>
                      <a:pPr marL="0" marR="0" lvl="0" indent="0" algn="l" rtl="0">
                        <a:lnSpc>
                          <a:spcPct val="100000"/>
                        </a:lnSpc>
                        <a:spcBef>
                          <a:spcPts val="0"/>
                        </a:spcBef>
                        <a:spcAft>
                          <a:spcPts val="0"/>
                        </a:spcAft>
                        <a:buNone/>
                      </a:pPr>
                      <a:r>
                        <a:rPr lang="en-US" sz="2400">
                          <a:latin typeface="Calibri"/>
                          <a:ea typeface="Calibri"/>
                          <a:cs typeface="Calibri"/>
                          <a:sym typeface="Calibri"/>
                        </a:rPr>
                        <a:t>Ellington Middle School</a:t>
                      </a:r>
                      <a:endParaRPr sz="2400" b="0" i="0" u="none">
                        <a:solidFill>
                          <a:srgbClr val="000000"/>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marR="0" lvl="0" indent="0" algn="ctr" rtl="0">
                        <a:lnSpc>
                          <a:spcPct val="100000"/>
                        </a:lnSpc>
                        <a:spcBef>
                          <a:spcPts val="0"/>
                        </a:spcBef>
                        <a:spcAft>
                          <a:spcPts val="0"/>
                        </a:spcAft>
                        <a:buNone/>
                      </a:pPr>
                      <a:r>
                        <a:rPr lang="en-US" sz="2400">
                          <a:latin typeface="Calibri"/>
                          <a:ea typeface="Calibri"/>
                          <a:cs typeface="Calibri"/>
                          <a:sym typeface="Calibri"/>
                        </a:rPr>
                        <a:t>68.0</a:t>
                      </a:r>
                      <a:endParaRPr sz="2400" b="0" i="0" u="none">
                        <a:solidFill>
                          <a:srgbClr val="000000"/>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Clr>
                          <a:schemeClr val="dk1"/>
                        </a:buClr>
                        <a:buFont typeface="Calibri"/>
                        <a:buNone/>
                      </a:pPr>
                      <a:r>
                        <a:rPr lang="en-US" sz="2400">
                          <a:solidFill>
                            <a:schemeClr val="dk1"/>
                          </a:solidFill>
                          <a:latin typeface="Calibri"/>
                          <a:ea typeface="Calibri"/>
                          <a:cs typeface="Calibri"/>
                          <a:sym typeface="Calibri"/>
                        </a:rPr>
                        <a:t>No</a:t>
                      </a:r>
                      <a:endParaRPr sz="2400" b="0" i="0" u="none">
                        <a:solidFill>
                          <a:srgbClr val="000000"/>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Clr>
                          <a:schemeClr val="dk1"/>
                        </a:buClr>
                        <a:buSzPts val="1100"/>
                        <a:buFont typeface="Arial"/>
                        <a:buNone/>
                      </a:pPr>
                      <a:r>
                        <a:rPr lang="en-US" sz="2400">
                          <a:solidFill>
                            <a:schemeClr val="dk1"/>
                          </a:solidFill>
                          <a:latin typeface="Calibri"/>
                          <a:ea typeface="Calibri"/>
                          <a:cs typeface="Calibri"/>
                          <a:sym typeface="Calibri"/>
                        </a:rPr>
                        <a:t>Y- ELA</a:t>
                      </a:r>
                      <a:endParaRPr sz="2400" b="0" i="0" u="none">
                        <a:solidFill>
                          <a:srgbClr val="000000"/>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None/>
                      </a:pPr>
                      <a:r>
                        <a:rPr lang="en-US" sz="2400">
                          <a:solidFill>
                            <a:schemeClr val="dk1"/>
                          </a:solidFill>
                          <a:latin typeface="Calibri"/>
                          <a:ea typeface="Calibri"/>
                          <a:cs typeface="Calibri"/>
                          <a:sym typeface="Calibri"/>
                        </a:rPr>
                        <a:t>N/A</a:t>
                      </a:r>
                      <a:endParaRPr sz="2400"/>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tc>
                  <a:txBody>
                    <a:bodyPr/>
                    <a:lstStyle/>
                    <a:p>
                      <a:pPr marL="0" lvl="0" indent="0" algn="ctr" rtl="0">
                        <a:spcBef>
                          <a:spcPts val="0"/>
                        </a:spcBef>
                        <a:spcAft>
                          <a:spcPts val="0"/>
                        </a:spcAft>
                        <a:buClr>
                          <a:schemeClr val="dk1"/>
                        </a:buClr>
                        <a:buFont typeface="Calibri"/>
                        <a:buNone/>
                      </a:pPr>
                      <a:r>
                        <a:rPr lang="en-US" sz="2400">
                          <a:solidFill>
                            <a:schemeClr val="dk1"/>
                          </a:solidFill>
                          <a:latin typeface="Calibri"/>
                          <a:ea typeface="Calibri"/>
                          <a:cs typeface="Calibri"/>
                          <a:sym typeface="Calibri"/>
                        </a:rPr>
                        <a:t>3</a:t>
                      </a:r>
                      <a:endParaRPr sz="2400" b="0" i="0" u="none">
                        <a:solidFill>
                          <a:srgbClr val="000000"/>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7"/>
                    </a:solidFill>
                  </a:tcPr>
                </a:tc>
                <a:extLst>
                  <a:ext uri="{0D108BD9-81ED-4DB2-BD59-A6C34878D82A}">
                    <a16:rowId xmlns:a16="http://schemas.microsoft.com/office/drawing/2014/main" val="10004"/>
                  </a:ext>
                </a:extLst>
              </a:tr>
              <a:tr h="717675">
                <a:tc>
                  <a:txBody>
                    <a:bodyPr/>
                    <a:lstStyle/>
                    <a:p>
                      <a:pPr marL="0" marR="0" lvl="0" indent="0" algn="l"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Ellington</a:t>
                      </a:r>
                      <a:r>
                        <a:rPr lang="en-US" sz="2400" b="0" i="0" u="none">
                          <a:solidFill>
                            <a:srgbClr val="000000"/>
                          </a:solidFill>
                          <a:latin typeface="Calibri"/>
                          <a:ea typeface="Calibri"/>
                          <a:cs typeface="Calibri"/>
                          <a:sym typeface="Calibri"/>
                        </a:rPr>
                        <a:t> High School</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82.4</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No</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No</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No</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tc>
                  <a:txBody>
                    <a:bodyPr/>
                    <a:lstStyle/>
                    <a:p>
                      <a:pPr marL="0" marR="0" lvl="0" indent="0" algn="ctr" rtl="0">
                        <a:lnSpc>
                          <a:spcPct val="100000"/>
                        </a:lnSpc>
                        <a:spcBef>
                          <a:spcPts val="0"/>
                        </a:spcBef>
                        <a:spcAft>
                          <a:spcPts val="0"/>
                        </a:spcAft>
                        <a:buClr>
                          <a:srgbClr val="000000"/>
                        </a:buClr>
                        <a:buFont typeface="Calibri"/>
                        <a:buNone/>
                      </a:pPr>
                      <a:r>
                        <a:rPr lang="en-US" sz="2400">
                          <a:latin typeface="Calibri"/>
                          <a:ea typeface="Calibri"/>
                          <a:cs typeface="Calibri"/>
                          <a:sym typeface="Calibri"/>
                        </a:rPr>
                        <a:t>1</a:t>
                      </a:r>
                      <a:endParaRPr sz="2400">
                        <a:solidFill>
                          <a:schemeClr val="dk1"/>
                        </a:solidFill>
                        <a:latin typeface="Calibri"/>
                        <a:ea typeface="Calibri"/>
                        <a:cs typeface="Calibri"/>
                        <a:sym typeface="Calibri"/>
                      </a:endParaRPr>
                    </a:p>
                  </a:txBody>
                  <a:tcPr marL="0" marR="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2DEEF"/>
                    </a:solidFill>
                  </a:tcPr>
                </a:tc>
                <a:extLst>
                  <a:ext uri="{0D108BD9-81ED-4DB2-BD59-A6C34878D82A}">
                    <a16:rowId xmlns:a16="http://schemas.microsoft.com/office/drawing/2014/main" val="10005"/>
                  </a:ext>
                </a:extLst>
              </a:tr>
            </a:tbl>
          </a:graphicData>
        </a:graphic>
      </p:graphicFrame>
      <p:sp>
        <p:nvSpPr>
          <p:cNvPr id="218" name="Shape 218"/>
          <p:cNvSpPr txBox="1"/>
          <p:nvPr/>
        </p:nvSpPr>
        <p:spPr>
          <a:xfrm>
            <a:off x="11093450" y="6451600"/>
            <a:ext cx="949200" cy="3651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lt1"/>
              </a:buClr>
              <a:buFont typeface="Calibri"/>
              <a:buNone/>
            </a:pPr>
            <a:fld id="{00000000-1234-1234-1234-123412341234}" type="slidenum">
              <a:rPr lang="en-US" sz="1600" b="0" i="0" u="none">
                <a:solidFill>
                  <a:schemeClr val="lt1"/>
                </a:solidFill>
                <a:latin typeface="Calibri"/>
                <a:ea typeface="Calibri"/>
                <a:cs typeface="Calibri"/>
                <a:sym typeface="Calibri"/>
              </a:rPr>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txBox="1">
            <a:spLocks noGrp="1"/>
          </p:cNvSpPr>
          <p:nvPr>
            <p:ph type="title"/>
          </p:nvPr>
        </p:nvSpPr>
        <p:spPr>
          <a:xfrm>
            <a:off x="838200" y="86275"/>
            <a:ext cx="10515600" cy="967800"/>
          </a:xfrm>
          <a:prstGeom prst="rect">
            <a:avLst/>
          </a:prstGeom>
        </p:spPr>
        <p:txBody>
          <a:bodyPr spcFirstLastPara="1" wrap="square" lIns="91425" tIns="91425" rIns="91425" bIns="91425" anchor="ctr" anchorCtr="0">
            <a:noAutofit/>
          </a:bodyPr>
          <a:lstStyle/>
          <a:p>
            <a:pPr marL="0" lvl="0" indent="0" algn="ctr" rtl="0">
              <a:lnSpc>
                <a:spcPct val="138000"/>
              </a:lnSpc>
              <a:spcBef>
                <a:spcPts val="0"/>
              </a:spcBef>
              <a:spcAft>
                <a:spcPts val="0"/>
              </a:spcAft>
              <a:buClr>
                <a:schemeClr val="dk1"/>
              </a:buClr>
              <a:buSzPts val="1100"/>
              <a:buFont typeface="Arial"/>
              <a:buNone/>
            </a:pPr>
            <a:r>
              <a:rPr lang="en-US" sz="2300" b="1">
                <a:highlight>
                  <a:srgbClr val="FFFFFF"/>
                </a:highlight>
                <a:latin typeface="Arial"/>
                <a:ea typeface="Arial"/>
                <a:cs typeface="Arial"/>
                <a:sym typeface="Arial"/>
              </a:rPr>
              <a:t>Ellington Elementary Schools</a:t>
            </a:r>
            <a:endParaRPr sz="2300" b="1">
              <a:highlight>
                <a:srgbClr val="FFFFFF"/>
              </a:highlight>
              <a:latin typeface="Arial"/>
              <a:ea typeface="Arial"/>
              <a:cs typeface="Arial"/>
              <a:sym typeface="Arial"/>
            </a:endParaRPr>
          </a:p>
          <a:p>
            <a:pPr marL="0" lvl="0" indent="0" algn="ctr" rtl="0">
              <a:lnSpc>
                <a:spcPct val="138000"/>
              </a:lnSpc>
              <a:spcBef>
                <a:spcPts val="600"/>
              </a:spcBef>
              <a:spcAft>
                <a:spcPts val="600"/>
              </a:spcAft>
              <a:buClr>
                <a:schemeClr val="dk1"/>
              </a:buClr>
              <a:buSzPts val="1100"/>
              <a:buFont typeface="Arial"/>
              <a:buNone/>
            </a:pPr>
            <a:r>
              <a:rPr lang="en-US" sz="1800" b="1">
                <a:highlight>
                  <a:srgbClr val="FFFFFF"/>
                </a:highlight>
                <a:latin typeface="Arial"/>
                <a:ea typeface="Arial"/>
                <a:cs typeface="Arial"/>
                <a:sym typeface="Arial"/>
              </a:rPr>
              <a:t>Efforts to Increase Accountability Index Score</a:t>
            </a:r>
            <a:endParaRPr/>
          </a:p>
        </p:txBody>
      </p:sp>
      <p:sp>
        <p:nvSpPr>
          <p:cNvPr id="225" name="Shape 225"/>
          <p:cNvSpPr txBox="1">
            <a:spLocks noGrp="1"/>
          </p:cNvSpPr>
          <p:nvPr>
            <p:ph type="body" idx="1"/>
          </p:nvPr>
        </p:nvSpPr>
        <p:spPr>
          <a:xfrm>
            <a:off x="365750" y="967800"/>
            <a:ext cx="11613000" cy="5623200"/>
          </a:xfrm>
          <a:prstGeom prst="rect">
            <a:avLst/>
          </a:prstGeom>
        </p:spPr>
        <p:txBody>
          <a:bodyPr spcFirstLastPara="1" wrap="square" lIns="91425" tIns="91425" rIns="91425" bIns="91425" anchor="t" anchorCtr="0">
            <a:noAutofit/>
          </a:bodyPr>
          <a:lstStyle/>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Curriculum and instruction are aligned with CCSS and the SBAC expectations</a:t>
            </a:r>
            <a:endParaRPr sz="1600">
              <a:solidFill>
                <a:srgbClr val="000000"/>
              </a:solidFill>
              <a:latin typeface="Arial"/>
              <a:ea typeface="Arial"/>
              <a:cs typeface="Arial"/>
              <a:sym typeface="Arial"/>
            </a:endParaRPr>
          </a:p>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Teachers meet weekly with grade level teams and a literacy specialist to review reading data and plan small group instruction to target student need in and out of the classroom</a:t>
            </a:r>
            <a:endParaRPr sz="1600">
              <a:solidFill>
                <a:srgbClr val="000000"/>
              </a:solidFill>
              <a:latin typeface="Arial"/>
              <a:ea typeface="Arial"/>
              <a:cs typeface="Arial"/>
              <a:sym typeface="Arial"/>
            </a:endParaRPr>
          </a:p>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All teachers participate in ongoing professional learning from the TC staff developers</a:t>
            </a:r>
            <a:endParaRPr sz="1600">
              <a:solidFill>
                <a:srgbClr val="000000"/>
              </a:solidFill>
              <a:latin typeface="Arial"/>
              <a:ea typeface="Arial"/>
              <a:cs typeface="Arial"/>
              <a:sym typeface="Arial"/>
            </a:endParaRPr>
          </a:p>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Math interventionists meet with teachers to help plan instruction to improve math differentiation, for both remedial and enrichment</a:t>
            </a:r>
            <a:endParaRPr sz="1600">
              <a:solidFill>
                <a:srgbClr val="000000"/>
              </a:solidFill>
              <a:latin typeface="Arial"/>
              <a:ea typeface="Arial"/>
              <a:cs typeface="Arial"/>
              <a:sym typeface="Arial"/>
            </a:endParaRPr>
          </a:p>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Literacy, special education teachers, and classroom teachers work together create achievement targets for students for all students not attaining grade level expectations (monitored through SRBI and Special Education both)</a:t>
            </a:r>
            <a:endParaRPr sz="1600">
              <a:solidFill>
                <a:srgbClr val="000000"/>
              </a:solidFill>
              <a:latin typeface="Arial"/>
              <a:ea typeface="Arial"/>
              <a:cs typeface="Arial"/>
              <a:sym typeface="Arial"/>
            </a:endParaRPr>
          </a:p>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Students have comfort and familiarity with the Chromebooks through daily use</a:t>
            </a:r>
            <a:endParaRPr sz="1600">
              <a:solidFill>
                <a:srgbClr val="000000"/>
              </a:solidFill>
              <a:latin typeface="Arial"/>
              <a:ea typeface="Arial"/>
              <a:cs typeface="Arial"/>
              <a:sym typeface="Arial"/>
            </a:endParaRPr>
          </a:p>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Grades 3-6 teachers work with Literacy Specialist and TC Staff Developers to build their SBAC knowledge on the assessment expectations and scoring rubrics, looking specifically at the scoring rubrics on the ELA portion of the assessment and turning those into “student-friendly” self-assessment tools.  Teachers teach “test taking” as a reading genre in tested grades and use the TC test prep units</a:t>
            </a:r>
            <a:endParaRPr sz="1600">
              <a:solidFill>
                <a:srgbClr val="000000"/>
              </a:solidFill>
              <a:latin typeface="Arial"/>
              <a:ea typeface="Arial"/>
              <a:cs typeface="Arial"/>
              <a:sym typeface="Arial"/>
            </a:endParaRPr>
          </a:p>
          <a:p>
            <a:pPr marL="457200" lvl="0" indent="-330200" rtl="0">
              <a:lnSpc>
                <a:spcPct val="150000"/>
              </a:lnSpc>
              <a:spcBef>
                <a:spcPts val="0"/>
              </a:spcBef>
              <a:spcAft>
                <a:spcPts val="0"/>
              </a:spcAft>
              <a:buClr>
                <a:srgbClr val="000000"/>
              </a:buClr>
              <a:buSzPts val="1600"/>
              <a:buFont typeface="Arial"/>
              <a:buChar char="•"/>
            </a:pPr>
            <a:r>
              <a:rPr lang="en-US" sz="1600">
                <a:solidFill>
                  <a:srgbClr val="000000"/>
                </a:solidFill>
                <a:latin typeface="Arial"/>
                <a:ea typeface="Arial"/>
                <a:cs typeface="Arial"/>
                <a:sym typeface="Arial"/>
              </a:rPr>
              <a:t>Grades 3-6 teachers use the test prep units and provide practice on SBAC interim assessments, both reading and math, and grade 5 for the NGSS</a:t>
            </a:r>
            <a:endParaRPr sz="1600">
              <a:solidFill>
                <a:srgbClr val="000000"/>
              </a:solidFill>
              <a:latin typeface="Arial"/>
              <a:ea typeface="Arial"/>
              <a:cs typeface="Arial"/>
              <a:sym typeface="Arial"/>
            </a:endParaRPr>
          </a:p>
          <a:p>
            <a:pPr marL="228600" lvl="0" indent="-50800">
              <a:spcBef>
                <a:spcPts val="1000"/>
              </a:spcBef>
              <a:spcAft>
                <a:spcPts val="0"/>
              </a:spcAft>
              <a:buNone/>
            </a:pPr>
            <a:endParaRPr/>
          </a:p>
        </p:txBody>
      </p:sp>
      <p:sp>
        <p:nvSpPr>
          <p:cNvPr id="226" name="Shape 226"/>
          <p:cNvSpPr txBox="1">
            <a:spLocks noGrp="1"/>
          </p:cNvSpPr>
          <p:nvPr>
            <p:ph type="sldNum" idx="12"/>
          </p:nvPr>
        </p:nvSpPr>
        <p:spPr>
          <a:xfrm>
            <a:off x="11094031" y="6451486"/>
            <a:ext cx="948900" cy="365100"/>
          </a:xfrm>
          <a:prstGeom prst="rect">
            <a:avLst/>
          </a:prstGeom>
        </p:spPr>
        <p:txBody>
          <a:bodyPr spcFirstLastPara="1" wrap="square" lIns="91425" tIns="45700" rIns="91425" bIns="45700" anchor="t"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838200" y="114200"/>
            <a:ext cx="10515600" cy="899100"/>
          </a:xfrm>
          <a:prstGeom prst="rect">
            <a:avLst/>
          </a:prstGeom>
        </p:spPr>
        <p:txBody>
          <a:bodyPr spcFirstLastPara="1" wrap="square" lIns="91425" tIns="91425" rIns="91425" bIns="91425" anchor="ctr" anchorCtr="0">
            <a:noAutofit/>
          </a:bodyPr>
          <a:lstStyle/>
          <a:p>
            <a:pPr marL="0" lvl="0" indent="0" algn="ctr" rtl="0">
              <a:lnSpc>
                <a:spcPct val="138000"/>
              </a:lnSpc>
              <a:spcBef>
                <a:spcPts val="0"/>
              </a:spcBef>
              <a:spcAft>
                <a:spcPts val="0"/>
              </a:spcAft>
              <a:buClr>
                <a:schemeClr val="dk1"/>
              </a:buClr>
              <a:buSzPts val="1100"/>
              <a:buFont typeface="Arial"/>
              <a:buNone/>
            </a:pPr>
            <a:r>
              <a:rPr lang="en-US" sz="2300" b="1">
                <a:highlight>
                  <a:srgbClr val="FFFFFF"/>
                </a:highlight>
                <a:latin typeface="Arial"/>
                <a:ea typeface="Arial"/>
                <a:cs typeface="Arial"/>
                <a:sym typeface="Arial"/>
              </a:rPr>
              <a:t>Ellington Middle School</a:t>
            </a:r>
            <a:endParaRPr sz="2300" b="1">
              <a:highlight>
                <a:srgbClr val="FFFFFF"/>
              </a:highlight>
              <a:latin typeface="Arial"/>
              <a:ea typeface="Arial"/>
              <a:cs typeface="Arial"/>
              <a:sym typeface="Arial"/>
            </a:endParaRPr>
          </a:p>
          <a:p>
            <a:pPr marL="0" lvl="0" indent="0" algn="ctr" rtl="0">
              <a:lnSpc>
                <a:spcPct val="138000"/>
              </a:lnSpc>
              <a:spcBef>
                <a:spcPts val="600"/>
              </a:spcBef>
              <a:spcAft>
                <a:spcPts val="600"/>
              </a:spcAft>
              <a:buClr>
                <a:schemeClr val="dk1"/>
              </a:buClr>
              <a:buSzPts val="1100"/>
              <a:buFont typeface="Arial"/>
              <a:buNone/>
            </a:pPr>
            <a:r>
              <a:rPr lang="en-US" sz="1800" b="1">
                <a:highlight>
                  <a:srgbClr val="FFFFFF"/>
                </a:highlight>
                <a:latin typeface="Arial"/>
                <a:ea typeface="Arial"/>
                <a:cs typeface="Arial"/>
                <a:sym typeface="Arial"/>
              </a:rPr>
              <a:t>Efforts to Increase Accountability Index Score</a:t>
            </a:r>
            <a:endParaRPr sz="2300" b="1">
              <a:highlight>
                <a:srgbClr val="FFFFFF"/>
              </a:highlight>
              <a:latin typeface="Arial"/>
              <a:ea typeface="Arial"/>
              <a:cs typeface="Arial"/>
              <a:sym typeface="Arial"/>
            </a:endParaRPr>
          </a:p>
        </p:txBody>
      </p:sp>
      <p:sp>
        <p:nvSpPr>
          <p:cNvPr id="233" name="Shape 233"/>
          <p:cNvSpPr txBox="1">
            <a:spLocks noGrp="1"/>
          </p:cNvSpPr>
          <p:nvPr>
            <p:ph type="body" idx="1"/>
          </p:nvPr>
        </p:nvSpPr>
        <p:spPr>
          <a:xfrm>
            <a:off x="418100" y="977425"/>
            <a:ext cx="11460600" cy="5638800"/>
          </a:xfrm>
          <a:prstGeom prst="rect">
            <a:avLst/>
          </a:prstGeom>
        </p:spPr>
        <p:txBody>
          <a:bodyPr spcFirstLastPara="1" wrap="square" lIns="91425" tIns="91425" rIns="91425" bIns="91425" anchor="t" anchorCtr="0">
            <a:noAutofit/>
          </a:bodyPr>
          <a:lstStyle/>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EMS Teachers have targeted SLO growth goals to improve in identified areas for increased SBAC performance in the area of ELA, math, and science</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A schoolwide learning walk model that is closely linked to teacher led professional development, teacher led inquiry groups, and teacher evaluation.</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The extended use of CSDE Interim SBAC Assessments in both ELA and math classrooms</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The revision of scheduling SBAC testing based on the most recent research and the impact “when” students take assessments.</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Intensive work in the area of NGSS to improve performance in the area of science</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Ongoing curriculum work (including the development of new 7-12 continuums) in the area of ELA</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ELA teachers are provided ongoing professional development and coaching support from the </a:t>
            </a:r>
            <a:r>
              <a:rPr lang="en-US" sz="1600" dirty="0">
                <a:latin typeface="Arial"/>
                <a:ea typeface="Arial"/>
                <a:cs typeface="Arial"/>
                <a:sym typeface="Arial"/>
              </a:rPr>
              <a:t>Literacy Specialist, Curriculum Supervisor, and TC Staff Developer to support instructional practices </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The early review and initial re-design of the middle school math intervention programming and classroom curriculums</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Eight week data cycles tracking growth for all students who are identified special education and or need of SRBI services</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Four week data cycle/ review of all students progress using the Hands Up interdisciplinary teaming model</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Monthly review and action planning for students with chronic absenteeism by EMS Student Support Services Team (principal, school counselors, attendance secretary, nurse, and school psychologist) .</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The significant redesign of the physical education program using a personalized approach towards the preparation of the state fitness exam.</a:t>
            </a:r>
            <a:endParaRPr sz="1600" dirty="0">
              <a:highlight>
                <a:srgbClr val="FFFFFF"/>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dirty="0">
                <a:highlight>
                  <a:srgbClr val="FFFFFF"/>
                </a:highlight>
                <a:latin typeface="Arial"/>
                <a:ea typeface="Arial"/>
                <a:cs typeface="Arial"/>
                <a:sym typeface="Arial"/>
              </a:rPr>
              <a:t>College Power programming at EMS to promote post secondary entrance</a:t>
            </a:r>
            <a:endParaRPr sz="1600" dirty="0">
              <a:highlight>
                <a:srgbClr val="FFFFFF"/>
              </a:highlight>
              <a:latin typeface="Arial"/>
              <a:ea typeface="Arial"/>
              <a:cs typeface="Arial"/>
              <a:sym typeface="Arial"/>
            </a:endParaRPr>
          </a:p>
          <a:p>
            <a:pPr marL="228600" lvl="0" indent="-50800">
              <a:spcBef>
                <a:spcPts val="1000"/>
              </a:spcBef>
              <a:spcAft>
                <a:spcPts val="0"/>
              </a:spcAft>
              <a:buNone/>
            </a:pPr>
            <a:endParaRPr sz="1600" dirty="0"/>
          </a:p>
        </p:txBody>
      </p:sp>
      <p:sp>
        <p:nvSpPr>
          <p:cNvPr id="234" name="Shape 234"/>
          <p:cNvSpPr txBox="1">
            <a:spLocks noGrp="1"/>
          </p:cNvSpPr>
          <p:nvPr>
            <p:ph type="sldNum" idx="12"/>
          </p:nvPr>
        </p:nvSpPr>
        <p:spPr>
          <a:xfrm>
            <a:off x="11094031" y="6451486"/>
            <a:ext cx="948900" cy="365100"/>
          </a:xfrm>
          <a:prstGeom prst="rect">
            <a:avLst/>
          </a:prstGeom>
        </p:spPr>
        <p:txBody>
          <a:bodyPr spcFirstLastPara="1" wrap="square" lIns="91425" tIns="45700" rIns="91425" bIns="45700" anchor="t"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609600" y="180776"/>
            <a:ext cx="10972800" cy="786900"/>
          </a:xfrm>
          <a:prstGeom prst="rect">
            <a:avLst/>
          </a:prstGeom>
          <a:noFill/>
          <a:ln>
            <a:noFill/>
          </a:ln>
        </p:spPr>
        <p:txBody>
          <a:bodyPr spcFirstLastPara="1" wrap="square" lIns="91425" tIns="45700" rIns="91425" bIns="45700" anchor="ctr" anchorCtr="0">
            <a:noAutofit/>
          </a:bodyPr>
          <a:lstStyle/>
          <a:p>
            <a:pPr marL="0" lvl="0" indent="0" rtl="0">
              <a:lnSpc>
                <a:spcPct val="138000"/>
              </a:lnSpc>
              <a:spcBef>
                <a:spcPts val="0"/>
              </a:spcBef>
              <a:spcAft>
                <a:spcPts val="0"/>
              </a:spcAft>
              <a:buClr>
                <a:schemeClr val="dk1"/>
              </a:buClr>
              <a:buSzPts val="1100"/>
              <a:buFont typeface="Arial"/>
              <a:buNone/>
            </a:pPr>
            <a:r>
              <a:rPr lang="en-US" sz="2300" b="1">
                <a:highlight>
                  <a:schemeClr val="lt1"/>
                </a:highlight>
                <a:latin typeface="Arial"/>
                <a:ea typeface="Arial"/>
                <a:cs typeface="Arial"/>
                <a:sym typeface="Arial"/>
              </a:rPr>
              <a:t>Ellington High School</a:t>
            </a:r>
            <a:endParaRPr sz="2300" b="1">
              <a:highlight>
                <a:schemeClr val="lt1"/>
              </a:highlight>
              <a:latin typeface="Arial"/>
              <a:ea typeface="Arial"/>
              <a:cs typeface="Arial"/>
              <a:sym typeface="Arial"/>
            </a:endParaRPr>
          </a:p>
          <a:p>
            <a:pPr marL="0" lvl="0" indent="0" rtl="0">
              <a:lnSpc>
                <a:spcPct val="138000"/>
              </a:lnSpc>
              <a:spcBef>
                <a:spcPts val="600"/>
              </a:spcBef>
              <a:spcAft>
                <a:spcPts val="600"/>
              </a:spcAft>
              <a:buClr>
                <a:schemeClr val="dk1"/>
              </a:buClr>
              <a:buSzPts val="1100"/>
              <a:buFont typeface="Arial"/>
              <a:buNone/>
            </a:pPr>
            <a:r>
              <a:rPr lang="en-US" sz="1800" b="1">
                <a:highlight>
                  <a:schemeClr val="lt1"/>
                </a:highlight>
                <a:latin typeface="Arial"/>
                <a:ea typeface="Arial"/>
                <a:cs typeface="Arial"/>
                <a:sym typeface="Arial"/>
              </a:rPr>
              <a:t>Efforts to Increase Accountability Index Score</a:t>
            </a:r>
            <a:endParaRPr>
              <a:latin typeface="Arial"/>
              <a:ea typeface="Arial"/>
              <a:cs typeface="Arial"/>
              <a:sym typeface="Arial"/>
            </a:endParaRPr>
          </a:p>
        </p:txBody>
      </p:sp>
      <p:sp>
        <p:nvSpPr>
          <p:cNvPr id="240" name="Shape 240"/>
          <p:cNvSpPr txBox="1">
            <a:spLocks noGrp="1"/>
          </p:cNvSpPr>
          <p:nvPr>
            <p:ph type="body" idx="1"/>
          </p:nvPr>
        </p:nvSpPr>
        <p:spPr>
          <a:xfrm>
            <a:off x="162450" y="1008375"/>
            <a:ext cx="11867100" cy="5576700"/>
          </a:xfrm>
          <a:prstGeom prst="rect">
            <a:avLst/>
          </a:prstGeom>
          <a:noFill/>
          <a:ln>
            <a:noFill/>
          </a:ln>
        </p:spPr>
        <p:txBody>
          <a:bodyPr spcFirstLastPara="1" wrap="square" lIns="91425" tIns="45700" rIns="91425" bIns="45700" anchor="t" anchorCtr="0">
            <a:noAutofit/>
          </a:bodyPr>
          <a:lstStyle/>
          <a:p>
            <a:pPr marL="457200" lvl="0" indent="-330200" rtl="0">
              <a:lnSpc>
                <a:spcPct val="115000"/>
              </a:lnSpc>
              <a:spcBef>
                <a:spcPts val="0"/>
              </a:spcBef>
              <a:spcAft>
                <a:spcPts val="0"/>
              </a:spcAft>
              <a:buSzPts val="1600"/>
              <a:buChar char="•"/>
            </a:pPr>
            <a:r>
              <a:rPr lang="en-US" sz="1600">
                <a:highlight>
                  <a:schemeClr val="lt1"/>
                </a:highlight>
                <a:latin typeface="Arial"/>
                <a:ea typeface="Arial"/>
                <a:cs typeface="Arial"/>
                <a:sym typeface="Arial"/>
              </a:rPr>
              <a:t>EHS teachers targeted SLO growth goals focused on improving student academic performance with at least one goal aimed to support students identified as a high need student</a:t>
            </a:r>
            <a:endParaRPr sz="1600">
              <a:highlight>
                <a:schemeClr val="lt1"/>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SRBI Team analyzed student PSAT/SAT data to identify and develop plans for students </a:t>
            </a:r>
            <a:endParaRPr sz="1600">
              <a:highlight>
                <a:schemeClr val="lt1"/>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Literacy specialist supported small group and reading instruction in English and Social Studies classrooms</a:t>
            </a:r>
            <a:endParaRPr sz="1600">
              <a:highlight>
                <a:schemeClr val="lt1"/>
              </a:highlight>
              <a:latin typeface="Arial"/>
              <a:ea typeface="Arial"/>
              <a:cs typeface="Arial"/>
              <a:sym typeface="Arial"/>
            </a:endParaRPr>
          </a:p>
          <a:p>
            <a:pPr marL="457200" lvl="0" indent="-330200" rtl="0">
              <a:lnSpc>
                <a:spcPct val="115000"/>
              </a:lnSpc>
              <a:spcBef>
                <a:spcPts val="0"/>
              </a:spcBef>
              <a:spcAft>
                <a:spcPts val="0"/>
              </a:spcAft>
              <a:buSzPts val="1600"/>
              <a:buChar char="•"/>
            </a:pPr>
            <a:r>
              <a:rPr lang="en-US" sz="1600">
                <a:highlight>
                  <a:schemeClr val="lt1"/>
                </a:highlight>
                <a:latin typeface="Arial"/>
                <a:ea typeface="Arial"/>
                <a:cs typeface="Arial"/>
                <a:sym typeface="Arial"/>
              </a:rPr>
              <a:t>English teachers are provided ongoing professional development and coaching support from the </a:t>
            </a:r>
            <a:r>
              <a:rPr lang="en-US" sz="1600">
                <a:latin typeface="Arial"/>
                <a:ea typeface="Arial"/>
                <a:cs typeface="Arial"/>
                <a:sym typeface="Arial"/>
              </a:rPr>
              <a:t>Literacy Specialist, Curriculum Supervisor, and </a:t>
            </a:r>
            <a:r>
              <a:rPr lang="en-US" sz="1600">
                <a:highlight>
                  <a:schemeClr val="lt1"/>
                </a:highlight>
                <a:latin typeface="Arial"/>
                <a:ea typeface="Arial"/>
                <a:cs typeface="Arial"/>
                <a:sym typeface="Arial"/>
              </a:rPr>
              <a:t>Kate Roberts, a literacy consultant </a:t>
            </a:r>
            <a:r>
              <a:rPr lang="en-US" sz="1600">
                <a:latin typeface="Arial"/>
                <a:ea typeface="Arial"/>
                <a:cs typeface="Arial"/>
                <a:sym typeface="Arial"/>
              </a:rPr>
              <a:t>to support instructional practices</a:t>
            </a:r>
            <a:r>
              <a:rPr lang="en-US" sz="1600">
                <a:highlight>
                  <a:schemeClr val="lt1"/>
                </a:highlight>
                <a:latin typeface="Arial"/>
                <a:ea typeface="Arial"/>
                <a:cs typeface="Arial"/>
                <a:sym typeface="Arial"/>
              </a:rPr>
              <a:t> in reading and writing</a:t>
            </a:r>
            <a:r>
              <a:rPr lang="en-US" sz="1600">
                <a:latin typeface="Arial"/>
                <a:ea typeface="Arial"/>
                <a:cs typeface="Arial"/>
                <a:sym typeface="Arial"/>
              </a:rPr>
              <a:t> </a:t>
            </a:r>
            <a:endParaRPr sz="1600">
              <a:highlight>
                <a:schemeClr val="lt1"/>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Math instructional specialist hired to support math instruction</a:t>
            </a:r>
            <a:endParaRPr sz="1600">
              <a:highlight>
                <a:schemeClr val="lt1"/>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Students are provided more scheduled time with flex blocks to support redo/retakes </a:t>
            </a:r>
            <a:endParaRPr sz="1600">
              <a:highlight>
                <a:schemeClr val="lt1"/>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English curriculum revision work to support</a:t>
            </a:r>
            <a:r>
              <a:rPr lang="en-US" sz="1600">
                <a:latin typeface="Arial"/>
                <a:ea typeface="Arial"/>
                <a:cs typeface="Arial"/>
                <a:sym typeface="Arial"/>
              </a:rPr>
              <a:t> students ability to demonstrate independence as a reader and to support SAT/PSAT reading expectations by:</a:t>
            </a:r>
            <a:endParaRPr sz="1600">
              <a:highlight>
                <a:schemeClr val="lt1"/>
              </a:highlight>
              <a:latin typeface="Arial"/>
              <a:ea typeface="Arial"/>
              <a:cs typeface="Arial"/>
              <a:sym typeface="Arial"/>
            </a:endParaRPr>
          </a:p>
          <a:p>
            <a:pPr marL="914400" lvl="1"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Increasing reading stamina, engagement, and instruction</a:t>
            </a:r>
            <a:endParaRPr sz="1600">
              <a:highlight>
                <a:schemeClr val="lt1"/>
              </a:highlight>
              <a:latin typeface="Arial"/>
              <a:ea typeface="Arial"/>
              <a:cs typeface="Arial"/>
              <a:sym typeface="Arial"/>
            </a:endParaRPr>
          </a:p>
          <a:p>
            <a:pPr marL="914400" lvl="1"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Aligning assessments and rubrics to content standards</a:t>
            </a:r>
            <a:endParaRPr sz="1600">
              <a:highlight>
                <a:schemeClr val="lt1"/>
              </a:highlight>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highlight>
                  <a:schemeClr val="lt1"/>
                </a:highlight>
                <a:latin typeface="Arial"/>
                <a:ea typeface="Arial"/>
                <a:cs typeface="Arial"/>
                <a:sym typeface="Arial"/>
              </a:rPr>
              <a:t>Benchmark assessments in Social Studies and English are aligned to PSAT/SAT </a:t>
            </a:r>
            <a:r>
              <a:rPr lang="en-US" sz="1600">
                <a:latin typeface="Arial"/>
                <a:ea typeface="Arial"/>
                <a:cs typeface="Arial"/>
                <a:sym typeface="Arial"/>
              </a:rPr>
              <a:t>reading assessment texts and questions</a:t>
            </a:r>
            <a:endParaRPr sz="1600">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latin typeface="Arial"/>
                <a:ea typeface="Arial"/>
                <a:cs typeface="Arial"/>
                <a:sym typeface="Arial"/>
              </a:rPr>
              <a:t>Math curriculum revision work to support:</a:t>
            </a:r>
            <a:endParaRPr sz="1600">
              <a:latin typeface="Arial"/>
              <a:ea typeface="Arial"/>
              <a:cs typeface="Arial"/>
              <a:sym typeface="Arial"/>
            </a:endParaRPr>
          </a:p>
          <a:p>
            <a:pPr marL="914400" lvl="1" indent="-330200" rtl="0">
              <a:lnSpc>
                <a:spcPct val="115000"/>
              </a:lnSpc>
              <a:spcBef>
                <a:spcPts val="0"/>
              </a:spcBef>
              <a:spcAft>
                <a:spcPts val="0"/>
              </a:spcAft>
              <a:buSzPts val="1600"/>
              <a:buFont typeface="Arial"/>
              <a:buChar char="•"/>
            </a:pPr>
            <a:r>
              <a:rPr lang="en-US" sz="1600">
                <a:latin typeface="Arial"/>
                <a:ea typeface="Arial"/>
                <a:cs typeface="Arial"/>
                <a:sym typeface="Arial"/>
              </a:rPr>
              <a:t>Vertical alignment and prioritization of standards 7-12 and a crosswalk between PSAT/SAT assessed standards and the curriculum</a:t>
            </a:r>
            <a:endParaRPr sz="1600">
              <a:latin typeface="Arial"/>
              <a:ea typeface="Arial"/>
              <a:cs typeface="Arial"/>
              <a:sym typeface="Arial"/>
            </a:endParaRPr>
          </a:p>
          <a:p>
            <a:pPr marL="914400" lvl="1" indent="-330200" rtl="0">
              <a:lnSpc>
                <a:spcPct val="115000"/>
              </a:lnSpc>
              <a:spcBef>
                <a:spcPts val="0"/>
              </a:spcBef>
              <a:spcAft>
                <a:spcPts val="0"/>
              </a:spcAft>
              <a:buSzPts val="1600"/>
              <a:buFont typeface="Arial"/>
              <a:buChar char="•"/>
            </a:pPr>
            <a:r>
              <a:rPr lang="en-US" sz="1600">
                <a:latin typeface="Arial"/>
                <a:ea typeface="Arial"/>
                <a:cs typeface="Arial"/>
                <a:sym typeface="Arial"/>
              </a:rPr>
              <a:t>Aligning formative &amp; summative assessments to standards</a:t>
            </a:r>
            <a:endParaRPr sz="1600">
              <a:latin typeface="Arial"/>
              <a:ea typeface="Arial"/>
              <a:cs typeface="Arial"/>
              <a:sym typeface="Arial"/>
            </a:endParaRPr>
          </a:p>
          <a:p>
            <a:pPr marL="914400" lvl="1" indent="-330200" rtl="0">
              <a:lnSpc>
                <a:spcPct val="115000"/>
              </a:lnSpc>
              <a:spcBef>
                <a:spcPts val="0"/>
              </a:spcBef>
              <a:spcAft>
                <a:spcPts val="0"/>
              </a:spcAft>
              <a:buSzPts val="1600"/>
              <a:buFont typeface="Arial"/>
              <a:buChar char="•"/>
            </a:pPr>
            <a:r>
              <a:rPr lang="en-US" sz="1600">
                <a:latin typeface="Arial"/>
                <a:ea typeface="Arial"/>
                <a:cs typeface="Arial"/>
                <a:sym typeface="Arial"/>
              </a:rPr>
              <a:t>Developing detailed grading and feedback aligned to the standards</a:t>
            </a:r>
            <a:endParaRPr sz="1600">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a:latin typeface="Arial"/>
                <a:ea typeface="Arial"/>
                <a:cs typeface="Arial"/>
                <a:sym typeface="Arial"/>
              </a:rPr>
              <a:t>PSAT/SAT prep sessions offered after school in Fall &amp; Winter</a:t>
            </a:r>
            <a:endParaRPr sz="1600">
              <a:latin typeface="Arial"/>
              <a:ea typeface="Arial"/>
              <a:cs typeface="Arial"/>
              <a:sym typeface="Arial"/>
            </a:endParaRPr>
          </a:p>
          <a:p>
            <a:pPr marL="457200" lvl="0" indent="0" rtl="0">
              <a:lnSpc>
                <a:spcPct val="115000"/>
              </a:lnSpc>
              <a:spcBef>
                <a:spcPts val="0"/>
              </a:spcBef>
              <a:spcAft>
                <a:spcPts val="0"/>
              </a:spcAft>
              <a:buNone/>
            </a:pPr>
            <a:endParaRPr sz="1600">
              <a:latin typeface="Arial"/>
              <a:ea typeface="Arial"/>
              <a:cs typeface="Arial"/>
              <a:sym typeface="Arial"/>
            </a:endParaRPr>
          </a:p>
          <a:p>
            <a:pPr marL="914400" lvl="0" indent="0" rtl="0">
              <a:lnSpc>
                <a:spcPct val="115000"/>
              </a:lnSpc>
              <a:spcBef>
                <a:spcPts val="0"/>
              </a:spcBef>
              <a:spcAft>
                <a:spcPts val="0"/>
              </a:spcAft>
              <a:buNone/>
            </a:pPr>
            <a:endParaRPr sz="1600" b="1">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2431075" y="365125"/>
            <a:ext cx="6783000" cy="18108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Font typeface="Calibri"/>
              <a:buNone/>
            </a:pPr>
            <a:r>
              <a:rPr lang="en-US" sz="4400" b="0" i="0" u="none" strike="noStrike" cap="none">
                <a:solidFill>
                  <a:schemeClr val="dk1"/>
                </a:solidFill>
                <a:latin typeface="Calibri"/>
                <a:ea typeface="Calibri"/>
                <a:cs typeface="Calibri"/>
                <a:sym typeface="Calibri"/>
              </a:rPr>
              <a:t>Accountability Systems </a:t>
            </a:r>
            <a:endParaRPr sz="44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Font typeface="Calibri"/>
              <a:buNone/>
            </a:pPr>
            <a:r>
              <a:rPr lang="en-US" sz="4400" b="0" i="0" u="none" strike="noStrike" cap="none">
                <a:solidFill>
                  <a:schemeClr val="dk1"/>
                </a:solidFill>
                <a:latin typeface="Calibri"/>
                <a:ea typeface="Calibri"/>
                <a:cs typeface="Calibri"/>
                <a:sym typeface="Calibri"/>
              </a:rPr>
              <a:t>Serve Important Purposes</a:t>
            </a:r>
            <a:endParaRPr sz="4400" b="0" i="0" u="none" strike="noStrike" cap="none">
              <a:solidFill>
                <a:schemeClr val="dk1"/>
              </a:solidFill>
              <a:latin typeface="Calibri"/>
              <a:ea typeface="Calibri"/>
              <a:cs typeface="Calibri"/>
              <a:sym typeface="Calibri"/>
            </a:endParaRPr>
          </a:p>
        </p:txBody>
      </p:sp>
      <p:sp>
        <p:nvSpPr>
          <p:cNvPr id="136" name="Shape 136"/>
          <p:cNvSpPr txBox="1">
            <a:spLocks noGrp="1"/>
          </p:cNvSpPr>
          <p:nvPr>
            <p:ph type="body" idx="1"/>
          </p:nvPr>
        </p:nvSpPr>
        <p:spPr>
          <a:xfrm>
            <a:off x="930125" y="2506098"/>
            <a:ext cx="10515600" cy="37542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Track progress</a:t>
            </a:r>
            <a:endParaRPr/>
          </a:p>
          <a:p>
            <a:pPr marL="228600" marR="0" lvl="0" indent="-2286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Help schools and districts make improvements</a:t>
            </a:r>
            <a:endParaRPr/>
          </a:p>
          <a:p>
            <a:pPr marL="228600" marR="0" lvl="0" indent="-2286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Show where support is needed most</a:t>
            </a:r>
            <a:endParaRPr/>
          </a:p>
          <a:p>
            <a:pPr marL="228600" marR="0" lvl="0" indent="-2286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Recognize successes</a:t>
            </a:r>
            <a:endParaRPr/>
          </a:p>
          <a:p>
            <a:pPr marL="228600" marR="0" lvl="0" indent="-2286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Promote transparency</a:t>
            </a:r>
            <a:endParaRPr/>
          </a:p>
          <a:p>
            <a:pPr marL="228600" marR="0" lvl="0" indent="-2286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Satisfy federal and state requirements</a:t>
            </a:r>
            <a:endParaRPr sz="2800" b="0" i="0" u="none" strike="noStrike" cap="none">
              <a:solidFill>
                <a:schemeClr val="dk1"/>
              </a:solidFill>
              <a:latin typeface="Calibri"/>
              <a:ea typeface="Calibri"/>
              <a:cs typeface="Calibri"/>
              <a:sym typeface="Calibri"/>
            </a:endParaRPr>
          </a:p>
        </p:txBody>
      </p:sp>
      <p:sp>
        <p:nvSpPr>
          <p:cNvPr id="137" name="Shape 137"/>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600" b="0" i="0" u="none" strike="noStrike" cap="none">
                <a:solidFill>
                  <a:schemeClr val="lt1"/>
                </a:solidFill>
                <a:latin typeface="Calibri"/>
                <a:ea typeface="Calibri"/>
                <a:cs typeface="Calibri"/>
                <a:sym typeface="Calibri"/>
              </a:rPr>
              <a:t>2</a:t>
            </a:fld>
            <a:endParaRPr sz="1600" b="0" i="0" u="none" strike="noStrike" cap="non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Font typeface="Calibri"/>
              <a:buNone/>
            </a:pPr>
            <a:r>
              <a:rPr lang="en-US" sz="4400" b="0" i="0" u="none" strike="noStrike" cap="none">
                <a:solidFill>
                  <a:schemeClr val="dk1"/>
                </a:solidFill>
                <a:latin typeface="Calibri"/>
                <a:ea typeface="Calibri"/>
                <a:cs typeface="Calibri"/>
                <a:sym typeface="Calibri"/>
              </a:rPr>
              <a:t>What changes were made to the accountability system?</a:t>
            </a:r>
            <a:endParaRPr sz="4400" b="0" i="0" u="none" strike="noStrike" cap="none">
              <a:solidFill>
                <a:schemeClr val="dk1"/>
              </a:solidFill>
              <a:latin typeface="Calibri"/>
              <a:ea typeface="Calibri"/>
              <a:cs typeface="Calibri"/>
              <a:sym typeface="Calibri"/>
            </a:endParaRPr>
          </a:p>
        </p:txBody>
      </p:sp>
      <p:sp>
        <p:nvSpPr>
          <p:cNvPr id="144" name="Shape 144"/>
          <p:cNvSpPr txBox="1">
            <a:spLocks noGrp="1"/>
          </p:cNvSpPr>
          <p:nvPr>
            <p:ph type="body" idx="1"/>
          </p:nvPr>
        </p:nvSpPr>
        <p:spPr>
          <a:xfrm>
            <a:off x="838199" y="1825625"/>
            <a:ext cx="10799619" cy="4351338"/>
          </a:xfrm>
          <a:prstGeom prst="rect">
            <a:avLst/>
          </a:prstGeom>
          <a:noFill/>
          <a:ln>
            <a:noFill/>
          </a:ln>
        </p:spPr>
        <p:txBody>
          <a:bodyPr spcFirstLastPara="1" wrap="square" lIns="91425" tIns="45700" rIns="91425" bIns="45700" anchor="t" anchorCtr="0">
            <a:noAutofit/>
          </a:bodyPr>
          <a:lstStyle/>
          <a:p>
            <a:pPr marL="228600" marR="0" lvl="0" indent="-228600" algn="l" rtl="0">
              <a:lnSpc>
                <a:spcPct val="110000"/>
              </a:lnSpc>
              <a:spcBef>
                <a:spcPts val="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Added several new indicators to underscore the importance of a </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well-rounded education</a:t>
            </a:r>
            <a:endParaRPr/>
          </a:p>
          <a:p>
            <a:pPr marL="685800" marR="0" lvl="1" indent="-228600" algn="l" rtl="0">
              <a:lnSpc>
                <a:spcPct val="110000"/>
              </a:lnSpc>
              <a:spcBef>
                <a:spcPts val="500"/>
              </a:spcBef>
              <a:spcAft>
                <a:spcPts val="0"/>
              </a:spcAft>
              <a:buClr>
                <a:schemeClr val="dk1"/>
              </a:buClr>
              <a:buSzPts val="2400"/>
              <a:buFont typeface="Arial"/>
              <a:buChar char="•"/>
            </a:pPr>
            <a:r>
              <a:rPr lang="en-US" sz="2400" b="0" i="0" u="none" strike="noStrike" cap="none">
                <a:solidFill>
                  <a:schemeClr val="dk1"/>
                </a:solidFill>
                <a:latin typeface="Calibri"/>
                <a:ea typeface="Calibri"/>
                <a:cs typeface="Calibri"/>
                <a:sym typeface="Calibri"/>
              </a:rPr>
              <a:t>College – and Career- Readiness</a:t>
            </a:r>
            <a:endParaRPr/>
          </a:p>
          <a:p>
            <a:pPr marL="685800" marR="0" lvl="1" indent="-228600" algn="l" rtl="0">
              <a:lnSpc>
                <a:spcPct val="110000"/>
              </a:lnSpc>
              <a:spcBef>
                <a:spcPts val="500"/>
              </a:spcBef>
              <a:spcAft>
                <a:spcPts val="0"/>
              </a:spcAft>
              <a:buClr>
                <a:schemeClr val="dk1"/>
              </a:buClr>
              <a:buSzPts val="2400"/>
              <a:buFont typeface="Arial"/>
              <a:buChar char="•"/>
            </a:pPr>
            <a:r>
              <a:rPr lang="en-US" sz="2400" b="0" i="0" u="none" strike="noStrike" cap="none">
                <a:solidFill>
                  <a:schemeClr val="dk1"/>
                </a:solidFill>
                <a:latin typeface="Calibri"/>
                <a:ea typeface="Calibri"/>
                <a:cs typeface="Calibri"/>
                <a:sym typeface="Calibri"/>
              </a:rPr>
              <a:t>Arts Access and Physical Fitness</a:t>
            </a:r>
            <a:endParaRPr/>
          </a:p>
          <a:p>
            <a:pPr marL="228600" marR="0" lvl="0" indent="-228600" algn="l" rtl="0">
              <a:lnSpc>
                <a:spcPct val="11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Emphasized academic growth on state tests</a:t>
            </a:r>
            <a:endParaRPr/>
          </a:p>
          <a:p>
            <a:pPr marL="228600" marR="0" lvl="0" indent="-228600" algn="l" rtl="0">
              <a:lnSpc>
                <a:spcPct val="11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Adjusted classification methodology to better represent overall school performance, target interventions and support, and refrain from “labels”</a:t>
            </a:r>
            <a:endParaRPr/>
          </a:p>
        </p:txBody>
      </p:sp>
      <p:sp>
        <p:nvSpPr>
          <p:cNvPr id="145" name="Shape 145"/>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600" b="0" i="0" u="none" strike="noStrike" cap="none">
                <a:solidFill>
                  <a:schemeClr val="lt1"/>
                </a:solidFill>
                <a:latin typeface="Calibri"/>
                <a:ea typeface="Calibri"/>
                <a:cs typeface="Calibri"/>
                <a:sym typeface="Calibri"/>
              </a:rPr>
              <a:t>3</a:t>
            </a:fld>
            <a:endParaRPr sz="1600" b="0" i="0" u="none" strike="noStrike" cap="non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838200" y="185050"/>
            <a:ext cx="10515600" cy="7155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Font typeface="Calibri"/>
              <a:buNone/>
            </a:pPr>
            <a:r>
              <a:rPr lang="en-US" sz="4400" b="0" i="0" u="none" strike="noStrike" cap="none">
                <a:solidFill>
                  <a:schemeClr val="dk1"/>
                </a:solidFill>
                <a:latin typeface="Calibri"/>
                <a:ea typeface="Calibri"/>
                <a:cs typeface="Calibri"/>
                <a:sym typeface="Calibri"/>
              </a:rPr>
              <a:t>What are the 12 indicators?</a:t>
            </a:r>
            <a:endParaRPr sz="4400" b="0" i="0" u="none" strike="noStrike" cap="none">
              <a:solidFill>
                <a:schemeClr val="dk1"/>
              </a:solidFill>
              <a:latin typeface="Calibri"/>
              <a:ea typeface="Calibri"/>
              <a:cs typeface="Calibri"/>
              <a:sym typeface="Calibri"/>
            </a:endParaRPr>
          </a:p>
        </p:txBody>
      </p:sp>
      <p:sp>
        <p:nvSpPr>
          <p:cNvPr id="151" name="Shape 151"/>
          <p:cNvSpPr txBox="1">
            <a:spLocks noGrp="1"/>
          </p:cNvSpPr>
          <p:nvPr>
            <p:ph type="body" idx="1"/>
          </p:nvPr>
        </p:nvSpPr>
        <p:spPr>
          <a:xfrm>
            <a:off x="525225" y="1005450"/>
            <a:ext cx="11450100" cy="5537400"/>
          </a:xfrm>
          <a:prstGeom prst="rect">
            <a:avLst/>
          </a:prstGeom>
          <a:noFill/>
          <a:ln>
            <a:noFill/>
          </a:ln>
        </p:spPr>
        <p:txBody>
          <a:bodyPr spcFirstLastPara="1" wrap="square" lIns="91425" tIns="45700" rIns="91425" bIns="45700" anchor="t" anchorCtr="0">
            <a:noAutofit/>
          </a:bodyPr>
          <a:lstStyle/>
          <a:p>
            <a:pPr marL="514350" marR="0" lvl="0" indent="-514350" algn="l" rtl="0">
              <a:lnSpc>
                <a:spcPct val="70000"/>
              </a:lnSpc>
              <a:spcBef>
                <a:spcPts val="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Academic achievement status measured by state assessments</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Academic growth</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Assessment participation rate</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Chronic absenteeism</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Preparation for postsecondary and career readiness – coursework</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Preparation for postsecondary and career readiness – exams</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Graduation – on track in ninth grade</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Graduation – four-year adjusted cohort graduation rate (all students)</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Graduation – six-year adjusted cohort graduation rate (high needs)</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Postsecondary entrance rate – all students (college enrollment)</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Physical fitness</a:t>
            </a:r>
            <a:endParaRPr/>
          </a:p>
          <a:p>
            <a:pPr marL="514350" marR="0" lvl="0" indent="-514350" algn="l" rtl="0">
              <a:lnSpc>
                <a:spcPct val="70000"/>
              </a:lnSpc>
              <a:spcBef>
                <a:spcPts val="1000"/>
              </a:spcBef>
              <a:spcAft>
                <a:spcPts val="0"/>
              </a:spcAft>
              <a:buClr>
                <a:schemeClr val="dk1"/>
              </a:buClr>
              <a:buSzPts val="2170"/>
              <a:buFont typeface="Calibri"/>
              <a:buAutoNum type="arabicPeriod"/>
            </a:pPr>
            <a:r>
              <a:rPr lang="en-US" sz="2170" b="0" i="0" u="none" strike="noStrike" cap="none">
                <a:solidFill>
                  <a:schemeClr val="dk1"/>
                </a:solidFill>
                <a:latin typeface="Calibri"/>
                <a:ea typeface="Calibri"/>
                <a:cs typeface="Calibri"/>
                <a:sym typeface="Calibri"/>
              </a:rPr>
              <a:t>Arts access</a:t>
            </a:r>
            <a:endParaRPr sz="2170" b="0" i="0" u="none" strike="noStrike" cap="none">
              <a:solidFill>
                <a:schemeClr val="dk1"/>
              </a:solidFill>
              <a:latin typeface="Calibri"/>
              <a:ea typeface="Calibri"/>
              <a:cs typeface="Calibri"/>
              <a:sym typeface="Calibri"/>
            </a:endParaRPr>
          </a:p>
        </p:txBody>
      </p:sp>
      <p:sp>
        <p:nvSpPr>
          <p:cNvPr id="152" name="Shape 152"/>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600" b="0" i="0" u="none" strike="noStrike" cap="none">
                <a:solidFill>
                  <a:schemeClr val="lt1"/>
                </a:solidFill>
                <a:latin typeface="Calibri"/>
                <a:ea typeface="Calibri"/>
                <a:cs typeface="Calibri"/>
                <a:sym typeface="Calibri"/>
              </a:rPr>
              <a:t>4</a:t>
            </a:fld>
            <a:endParaRPr sz="1600" b="0" i="0" u="none" strike="noStrike" cap="none">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838200" y="365125"/>
            <a:ext cx="10515600" cy="13257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 name="Shape 159"/>
          <p:cNvSpPr txBox="1">
            <a:spLocks noGrp="1"/>
          </p:cNvSpPr>
          <p:nvPr>
            <p:ph type="body" idx="1"/>
          </p:nvPr>
        </p:nvSpPr>
        <p:spPr>
          <a:xfrm>
            <a:off x="838200" y="1825625"/>
            <a:ext cx="10515600" cy="4351200"/>
          </a:xfrm>
          <a:prstGeom prst="rect">
            <a:avLst/>
          </a:prstGeom>
        </p:spPr>
        <p:txBody>
          <a:bodyPr spcFirstLastPara="1" wrap="square" lIns="91425" tIns="91425" rIns="91425" bIns="91425" anchor="t" anchorCtr="0">
            <a:noAutofit/>
          </a:bodyPr>
          <a:lstStyle/>
          <a:p>
            <a:pPr marL="228600" lvl="0" indent="-50800">
              <a:spcBef>
                <a:spcPts val="1000"/>
              </a:spcBef>
              <a:spcAft>
                <a:spcPts val="0"/>
              </a:spcAft>
              <a:buNone/>
            </a:pPr>
            <a:endParaRPr/>
          </a:p>
        </p:txBody>
      </p:sp>
      <p:sp>
        <p:nvSpPr>
          <p:cNvPr id="160" name="Shape 160"/>
          <p:cNvSpPr txBox="1">
            <a:spLocks noGrp="1"/>
          </p:cNvSpPr>
          <p:nvPr>
            <p:ph type="sldNum" idx="12"/>
          </p:nvPr>
        </p:nvSpPr>
        <p:spPr>
          <a:xfrm>
            <a:off x="11093450" y="6451600"/>
            <a:ext cx="949200" cy="365100"/>
          </a:xfrm>
          <a:prstGeom prst="rect">
            <a:avLst/>
          </a:prstGeom>
        </p:spPr>
        <p:txBody>
          <a:bodyPr spcFirstLastPara="1" wrap="square" lIns="91425" tIns="45700" rIns="91425" bIns="45700" anchor="t" anchorCtr="0">
            <a:noAutofit/>
          </a:bodyPr>
          <a:lstStyle/>
          <a:p>
            <a:pPr marL="0" lvl="0" indent="0">
              <a:spcBef>
                <a:spcPts val="0"/>
              </a:spcBef>
              <a:spcAft>
                <a:spcPts val="0"/>
              </a:spcAft>
              <a:buClr>
                <a:schemeClr val="lt1"/>
              </a:buClr>
              <a:buFont typeface="Calibri"/>
              <a:buNone/>
            </a:pPr>
            <a:fld id="{00000000-1234-1234-1234-123412341234}" type="slidenum">
              <a:rPr lang="en-US"/>
              <a:t>5</a:t>
            </a:fld>
            <a:endParaRPr/>
          </a:p>
        </p:txBody>
      </p:sp>
      <p:pic>
        <p:nvPicPr>
          <p:cNvPr id="161" name="Shape 161"/>
          <p:cNvPicPr preferRelativeResize="0"/>
          <p:nvPr/>
        </p:nvPicPr>
        <p:blipFill>
          <a:blip r:embed="rId3">
            <a:alphaModFix/>
          </a:blip>
          <a:stretch>
            <a:fillRect/>
          </a:stretch>
        </p:blipFill>
        <p:spPr>
          <a:xfrm>
            <a:off x="588056" y="148696"/>
            <a:ext cx="11169250" cy="6477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Font typeface="Arial"/>
              <a:buNone/>
            </a:pPr>
            <a:r>
              <a:rPr lang="en-US" sz="3200" b="1" i="0" u="sng" strike="noStrike" cap="none">
                <a:solidFill>
                  <a:schemeClr val="dk1"/>
                </a:solidFill>
                <a:latin typeface="Calibri"/>
                <a:ea typeface="Calibri"/>
                <a:cs typeface="Calibri"/>
                <a:sym typeface="Calibri"/>
              </a:rPr>
              <a:t>Accountability Index</a:t>
            </a:r>
            <a:endParaRPr/>
          </a:p>
          <a:p>
            <a:pPr marL="228600" marR="0" lvl="0" indent="-228600" algn="l" rtl="0">
              <a:lnSpc>
                <a:spcPct val="100000"/>
              </a:lnSpc>
              <a:spcBef>
                <a:spcPts val="120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The percentage of total possible points earned  on all available indicators </a:t>
            </a:r>
            <a:endParaRPr/>
          </a:p>
          <a:p>
            <a:pPr marL="0" marR="0" lvl="0" indent="0" algn="l" rtl="0">
              <a:lnSpc>
                <a:spcPct val="100000"/>
              </a:lnSpc>
              <a:spcBef>
                <a:spcPts val="1200"/>
              </a:spcBef>
              <a:spcAft>
                <a:spcPts val="0"/>
              </a:spcAft>
              <a:buClr>
                <a:schemeClr val="dk1"/>
              </a:buClr>
              <a:buFont typeface="Arial"/>
              <a:buNone/>
            </a:pPr>
            <a:r>
              <a:rPr lang="en-US" sz="3200" b="1" i="0" u="sng" strike="noStrike" cap="none">
                <a:solidFill>
                  <a:schemeClr val="dk1"/>
                </a:solidFill>
                <a:latin typeface="Calibri"/>
                <a:ea typeface="Calibri"/>
                <a:cs typeface="Calibri"/>
                <a:sym typeface="Calibri"/>
              </a:rPr>
              <a:t>Performance Index</a:t>
            </a:r>
            <a:endParaRPr sz="3200" b="0" i="0" u="sng" strike="noStrike" cap="none">
              <a:solidFill>
                <a:schemeClr val="dk1"/>
              </a:solidFill>
              <a:latin typeface="Calibri"/>
              <a:ea typeface="Calibri"/>
              <a:cs typeface="Calibri"/>
              <a:sym typeface="Calibri"/>
            </a:endParaRPr>
          </a:p>
          <a:p>
            <a:pPr marL="228600" marR="0" lvl="0" indent="-228600" algn="l" rtl="0">
              <a:lnSpc>
                <a:spcPct val="100000"/>
              </a:lnSpc>
              <a:spcBef>
                <a:spcPts val="120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The subject-specific index scores derived from state assessment results (Indicator 1)</a:t>
            </a:r>
            <a:endParaRPr/>
          </a:p>
        </p:txBody>
      </p:sp>
      <p:sp>
        <p:nvSpPr>
          <p:cNvPr id="168" name="Shape 16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Font typeface="Calibri"/>
              <a:buNone/>
            </a:pPr>
            <a:r>
              <a:rPr lang="en-US" sz="4400" b="0" i="0" u="none" strike="noStrike" cap="none">
                <a:solidFill>
                  <a:schemeClr val="dk1"/>
                </a:solidFill>
                <a:latin typeface="Calibri"/>
                <a:ea typeface="Calibri"/>
                <a:cs typeface="Calibri"/>
                <a:sym typeface="Calibri"/>
              </a:rPr>
              <a:t>A New Family of Index Scores</a:t>
            </a:r>
            <a:endParaRPr sz="4400" b="0" i="0" u="none" strike="noStrike" cap="none">
              <a:solidFill>
                <a:schemeClr val="dk1"/>
              </a:solidFill>
              <a:latin typeface="Calibri"/>
              <a:ea typeface="Calibri"/>
              <a:cs typeface="Calibri"/>
              <a:sym typeface="Calibri"/>
            </a:endParaRPr>
          </a:p>
        </p:txBody>
      </p:sp>
      <p:sp>
        <p:nvSpPr>
          <p:cNvPr id="169" name="Shape 169"/>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600" b="0" i="0" u="none" strike="noStrike" cap="none">
                <a:solidFill>
                  <a:schemeClr val="lt1"/>
                </a:solidFill>
                <a:latin typeface="Calibri"/>
                <a:ea typeface="Calibri"/>
                <a:cs typeface="Calibri"/>
                <a:sym typeface="Calibri"/>
              </a:rPr>
              <a:t>6</a:t>
            </a:fld>
            <a:endParaRPr sz="1600" b="0" i="0" u="none" strike="noStrike" cap="none">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838200" y="0"/>
            <a:ext cx="10515600" cy="6579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Font typeface="Calibri"/>
              <a:buNone/>
            </a:pPr>
            <a:r>
              <a:rPr lang="en-US" sz="3200" b="1"/>
              <a:t>Ellington</a:t>
            </a:r>
            <a:r>
              <a:rPr lang="en-US" sz="3200" b="1" i="0" u="none" strike="noStrike" cap="none">
                <a:solidFill>
                  <a:schemeClr val="dk1"/>
                </a:solidFill>
                <a:latin typeface="Calibri"/>
                <a:ea typeface="Calibri"/>
                <a:cs typeface="Calibri"/>
                <a:sym typeface="Calibri"/>
              </a:rPr>
              <a:t> Public Schools </a:t>
            </a:r>
            <a:r>
              <a:rPr lang="en-US" sz="3200" b="1" i="0" u="sng" strike="noStrike" cap="none">
                <a:solidFill>
                  <a:schemeClr val="dk1"/>
                </a:solidFill>
                <a:latin typeface="Calibri"/>
                <a:ea typeface="Calibri"/>
                <a:cs typeface="Calibri"/>
                <a:sym typeface="Calibri"/>
              </a:rPr>
              <a:t>District</a:t>
            </a:r>
            <a:r>
              <a:rPr lang="en-US" sz="3200" b="1" i="0" u="none" strike="noStrike" cap="none">
                <a:solidFill>
                  <a:schemeClr val="dk1"/>
                </a:solidFill>
                <a:latin typeface="Calibri"/>
                <a:ea typeface="Calibri"/>
                <a:cs typeface="Calibri"/>
                <a:sym typeface="Calibri"/>
              </a:rPr>
              <a:t> Report, 201</a:t>
            </a:r>
            <a:r>
              <a:rPr lang="en-US" sz="3200" b="1"/>
              <a:t>6</a:t>
            </a:r>
            <a:r>
              <a:rPr lang="en-US" sz="3200" b="1" i="0" u="none" strike="noStrike" cap="none">
                <a:solidFill>
                  <a:schemeClr val="dk1"/>
                </a:solidFill>
                <a:latin typeface="Calibri"/>
                <a:ea typeface="Calibri"/>
                <a:cs typeface="Calibri"/>
                <a:sym typeface="Calibri"/>
              </a:rPr>
              <a:t>-201</a:t>
            </a:r>
            <a:r>
              <a:rPr lang="en-US" sz="3200" b="1"/>
              <a:t>7</a:t>
            </a:r>
            <a:endParaRPr sz="3200" b="1" i="0" u="none" strike="noStrike" cap="none">
              <a:solidFill>
                <a:schemeClr val="dk1"/>
              </a:solidFill>
              <a:latin typeface="Calibri"/>
              <a:ea typeface="Calibri"/>
              <a:cs typeface="Calibri"/>
              <a:sym typeface="Calibri"/>
            </a:endParaRPr>
          </a:p>
        </p:txBody>
      </p:sp>
      <p:sp>
        <p:nvSpPr>
          <p:cNvPr id="176" name="Shape 176"/>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600" b="0" i="0" u="none" strike="noStrike" cap="none">
                <a:solidFill>
                  <a:schemeClr val="lt1"/>
                </a:solidFill>
                <a:latin typeface="Calibri"/>
                <a:ea typeface="Calibri"/>
                <a:cs typeface="Calibri"/>
                <a:sym typeface="Calibri"/>
              </a:rPr>
              <a:t>7</a:t>
            </a:fld>
            <a:endParaRPr sz="1600" b="0" i="0" u="none" strike="noStrike" cap="none">
              <a:solidFill>
                <a:schemeClr val="lt1"/>
              </a:solidFill>
              <a:latin typeface="Calibri"/>
              <a:ea typeface="Calibri"/>
              <a:cs typeface="Calibri"/>
              <a:sym typeface="Calibri"/>
            </a:endParaRPr>
          </a:p>
        </p:txBody>
      </p:sp>
      <p:pic>
        <p:nvPicPr>
          <p:cNvPr id="177" name="Shape 177"/>
          <p:cNvPicPr preferRelativeResize="0"/>
          <p:nvPr/>
        </p:nvPicPr>
        <p:blipFill>
          <a:blip r:embed="rId3">
            <a:alphaModFix/>
          </a:blip>
          <a:stretch>
            <a:fillRect/>
          </a:stretch>
        </p:blipFill>
        <p:spPr>
          <a:xfrm>
            <a:off x="487675" y="657900"/>
            <a:ext cx="11366436" cy="6047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561363" y="379194"/>
            <a:ext cx="10515600" cy="881906"/>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Font typeface="Calibri"/>
              <a:buNone/>
            </a:pPr>
            <a:r>
              <a:rPr lang="en-US" sz="3600" b="1"/>
              <a:t>Ellington</a:t>
            </a:r>
            <a:r>
              <a:rPr lang="en-US" sz="3600" b="1" i="0" u="none" strike="noStrike" cap="none">
                <a:solidFill>
                  <a:schemeClr val="dk1"/>
                </a:solidFill>
                <a:latin typeface="Calibri"/>
                <a:ea typeface="Calibri"/>
                <a:cs typeface="Calibri"/>
                <a:sym typeface="Calibri"/>
              </a:rPr>
              <a:t> Public Schools </a:t>
            </a:r>
            <a:r>
              <a:rPr lang="en-US" sz="3600" b="1" i="0" u="sng" strike="noStrike" cap="none">
                <a:solidFill>
                  <a:schemeClr val="dk1"/>
                </a:solidFill>
                <a:latin typeface="Calibri"/>
                <a:ea typeface="Calibri"/>
                <a:cs typeface="Calibri"/>
                <a:sym typeface="Calibri"/>
              </a:rPr>
              <a:t>District</a:t>
            </a:r>
            <a:r>
              <a:rPr lang="en-US" sz="3600" b="1" i="0" u="none" strike="noStrike" cap="none">
                <a:solidFill>
                  <a:schemeClr val="dk1"/>
                </a:solidFill>
                <a:latin typeface="Calibri"/>
                <a:ea typeface="Calibri"/>
                <a:cs typeface="Calibri"/>
                <a:sym typeface="Calibri"/>
              </a:rPr>
              <a:t> Report, 201</a:t>
            </a:r>
            <a:r>
              <a:rPr lang="en-US" sz="3600" b="1"/>
              <a:t>6</a:t>
            </a:r>
            <a:r>
              <a:rPr lang="en-US" sz="3600" b="1" i="0" u="none" strike="noStrike" cap="none">
                <a:solidFill>
                  <a:schemeClr val="dk1"/>
                </a:solidFill>
                <a:latin typeface="Calibri"/>
                <a:ea typeface="Calibri"/>
                <a:cs typeface="Calibri"/>
                <a:sym typeface="Calibri"/>
              </a:rPr>
              <a:t>-201</a:t>
            </a:r>
            <a:r>
              <a:rPr lang="en-US" sz="3600" b="1"/>
              <a:t>7</a:t>
            </a:r>
            <a:endParaRPr sz="3600" b="0" i="0" u="none" strike="noStrike" cap="none">
              <a:solidFill>
                <a:schemeClr val="dk1"/>
              </a:solidFill>
              <a:latin typeface="Calibri"/>
              <a:ea typeface="Calibri"/>
              <a:cs typeface="Calibri"/>
              <a:sym typeface="Calibri"/>
            </a:endParaRPr>
          </a:p>
        </p:txBody>
      </p:sp>
      <p:sp>
        <p:nvSpPr>
          <p:cNvPr id="184" name="Shape 184"/>
          <p:cNvSpPr txBox="1">
            <a:spLocks noGrp="1"/>
          </p:cNvSpPr>
          <p:nvPr>
            <p:ph type="sldNum" idx="12"/>
          </p:nvPr>
        </p:nvSpPr>
        <p:spPr>
          <a:xfrm>
            <a:off x="11094031" y="6451486"/>
            <a:ext cx="949036"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600" b="0" i="0" u="none" strike="noStrike" cap="none">
                <a:solidFill>
                  <a:schemeClr val="lt1"/>
                </a:solidFill>
                <a:latin typeface="Calibri"/>
                <a:ea typeface="Calibri"/>
                <a:cs typeface="Calibri"/>
                <a:sym typeface="Calibri"/>
              </a:rPr>
              <a:t>8</a:t>
            </a:fld>
            <a:endParaRPr sz="1600" b="0" i="0" u="none" strike="noStrike" cap="none">
              <a:solidFill>
                <a:schemeClr val="lt1"/>
              </a:solidFill>
              <a:latin typeface="Calibri"/>
              <a:ea typeface="Calibri"/>
              <a:cs typeface="Calibri"/>
              <a:sym typeface="Calibri"/>
            </a:endParaRPr>
          </a:p>
        </p:txBody>
      </p:sp>
      <p:sp>
        <p:nvSpPr>
          <p:cNvPr id="185" name="Shape 185"/>
          <p:cNvSpPr txBox="1"/>
          <p:nvPr/>
        </p:nvSpPr>
        <p:spPr>
          <a:xfrm>
            <a:off x="385801" y="5558414"/>
            <a:ext cx="11420400" cy="800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800" b="0" i="0" u="none" strike="noStrike" cap="none">
                <a:solidFill>
                  <a:schemeClr val="dk1"/>
                </a:solidFill>
                <a:latin typeface="Calibri"/>
                <a:ea typeface="Calibri"/>
                <a:cs typeface="Calibri"/>
                <a:sym typeface="Calibri"/>
              </a:rPr>
              <a:t>“Achievement Gap” = gap size is substantially different from the average statewide gap in any subject area</a:t>
            </a:r>
            <a:endParaRPr/>
          </a:p>
          <a:p>
            <a:pPr marL="0" marR="0" lvl="0" indent="0" algn="l" rtl="0">
              <a:lnSpc>
                <a:spcPct val="100000"/>
              </a:lnSpc>
              <a:spcBef>
                <a:spcPts val="1200"/>
              </a:spcBef>
              <a:spcAft>
                <a:spcPts val="0"/>
              </a:spcAft>
              <a:buNone/>
            </a:pPr>
            <a:r>
              <a:rPr lang="en-US" sz="1800" b="0" i="0" u="none" strike="noStrike" cap="none">
                <a:solidFill>
                  <a:schemeClr val="dk1"/>
                </a:solidFill>
                <a:latin typeface="Calibri"/>
                <a:ea typeface="Calibri"/>
                <a:cs typeface="Calibri"/>
                <a:sym typeface="Calibri"/>
              </a:rPr>
              <a:t>“Graduation Gap” = gap size is substantially different from the average statewide gap </a:t>
            </a:r>
            <a:endParaRPr/>
          </a:p>
        </p:txBody>
      </p:sp>
      <p:pic>
        <p:nvPicPr>
          <p:cNvPr id="186" name="Shape 186"/>
          <p:cNvPicPr preferRelativeResize="0"/>
          <p:nvPr/>
        </p:nvPicPr>
        <p:blipFill>
          <a:blip r:embed="rId3">
            <a:alphaModFix/>
          </a:blip>
          <a:stretch>
            <a:fillRect/>
          </a:stretch>
        </p:blipFill>
        <p:spPr>
          <a:xfrm>
            <a:off x="385800" y="1398275"/>
            <a:ext cx="11618500" cy="37344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sldNum" idx="12"/>
          </p:nvPr>
        </p:nvSpPr>
        <p:spPr>
          <a:xfrm>
            <a:off x="11093450" y="6451600"/>
            <a:ext cx="949200" cy="365100"/>
          </a:xfrm>
          <a:prstGeom prst="rect">
            <a:avLst/>
          </a:prstGeom>
        </p:spPr>
        <p:txBody>
          <a:bodyPr spcFirstLastPara="1" wrap="square" lIns="91425" tIns="45700" rIns="91425" bIns="45700" anchor="t" anchorCtr="0">
            <a:noAutofit/>
          </a:bodyPr>
          <a:lstStyle/>
          <a:p>
            <a:pPr marL="0" lvl="0" indent="0">
              <a:spcBef>
                <a:spcPts val="0"/>
              </a:spcBef>
              <a:spcAft>
                <a:spcPts val="0"/>
              </a:spcAft>
              <a:buClr>
                <a:schemeClr val="lt1"/>
              </a:buClr>
              <a:buFont typeface="Calibri"/>
              <a:buNone/>
            </a:pPr>
            <a:fld id="{00000000-1234-1234-1234-123412341234}" type="slidenum">
              <a:rPr lang="en-US"/>
              <a:t>9</a:t>
            </a:fld>
            <a:endParaRPr/>
          </a:p>
        </p:txBody>
      </p:sp>
      <p:pic>
        <p:nvPicPr>
          <p:cNvPr id="193" name="Shape 193"/>
          <p:cNvPicPr preferRelativeResize="0"/>
          <p:nvPr/>
        </p:nvPicPr>
        <p:blipFill>
          <a:blip r:embed="rId3">
            <a:alphaModFix/>
          </a:blip>
          <a:stretch>
            <a:fillRect/>
          </a:stretch>
        </p:blipFill>
        <p:spPr>
          <a:xfrm>
            <a:off x="980600" y="305000"/>
            <a:ext cx="10230800" cy="6004939"/>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DEppt_template_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1227</Words>
  <Application>Microsoft Macintosh PowerPoint</Application>
  <PresentationFormat>Widescreen</PresentationFormat>
  <Paragraphs>154</Paragraphs>
  <Slides>15</Slides>
  <Notes>15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15</vt:i4>
      </vt:variant>
    </vt:vector>
  </HeadingPairs>
  <TitlesOfParts>
    <vt:vector size="20" baseType="lpstr">
      <vt:lpstr>Arial</vt:lpstr>
      <vt:lpstr>Calibri</vt:lpstr>
      <vt:lpstr>Office Theme</vt:lpstr>
      <vt:lpstr>1_Office Theme</vt:lpstr>
      <vt:lpstr>SDEppt_template_A</vt:lpstr>
      <vt:lpstr>Ellington Public Schools Next Generation Accountability System  2016-2017 Report</vt:lpstr>
      <vt:lpstr>Accountability Systems  Serve Important Purposes</vt:lpstr>
      <vt:lpstr>What changes were made to the accountability system?</vt:lpstr>
      <vt:lpstr>What are the 12 indicators?</vt:lpstr>
      <vt:lpstr>PowerPoint Presentation</vt:lpstr>
      <vt:lpstr>A New Family of Index Scores</vt:lpstr>
      <vt:lpstr>Ellington Public Schools District Report, 2016-2017</vt:lpstr>
      <vt:lpstr>Ellington Public Schools District Report, 2016-2017</vt:lpstr>
      <vt:lpstr>PowerPoint Presentation</vt:lpstr>
      <vt:lpstr>Focus Schools that are Exiting</vt:lpstr>
      <vt:lpstr>PowerPoint Presentation</vt:lpstr>
      <vt:lpstr>Ellington Schools Report, 2016-17</vt:lpstr>
      <vt:lpstr>Ellington Elementary Schools Efforts to Increase Accountability Index Score</vt:lpstr>
      <vt:lpstr>Ellington Middle School Efforts to Increase Accountability Index Score</vt:lpstr>
      <vt:lpstr>Ellington High School Efforts to Increase Accountability Index Score</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Ellington Public Schools Next Generation Accountability System  2016-2017 Report</dc:title>
  <cp:lastModifiedBy>Young, Michael</cp:lastModifiedBy>
  <cp:revision>3</cp:revision>
  <dcterms:modified xsi:type="dcterms:W3CDTF">2018-04-26T00:02:16Z</dcterms:modified>
</cp:coreProperties>
</file>