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08" r:id="rId2"/>
    <p:sldMasterId id="2147483712" r:id="rId3"/>
    <p:sldMasterId id="2147483734" r:id="rId4"/>
  </p:sldMasterIdLst>
  <p:notesMasterIdLst>
    <p:notesMasterId r:id="rId18"/>
  </p:notesMasterIdLst>
  <p:sldIdLst>
    <p:sldId id="333" r:id="rId5"/>
    <p:sldId id="440" r:id="rId6"/>
    <p:sldId id="441" r:id="rId7"/>
    <p:sldId id="451" r:id="rId8"/>
    <p:sldId id="357" r:id="rId9"/>
    <p:sldId id="421" r:id="rId10"/>
    <p:sldId id="453" r:id="rId11"/>
    <p:sldId id="455" r:id="rId12"/>
    <p:sldId id="422" r:id="rId13"/>
    <p:sldId id="457" r:id="rId14"/>
    <p:sldId id="456" r:id="rId15"/>
    <p:sldId id="442" r:id="rId16"/>
    <p:sldId id="450" r:id="rId17"/>
  </p:sldIdLst>
  <p:sldSz cx="9144000" cy="6858000" type="screen4x3"/>
  <p:notesSz cx="6858000" cy="9144000"/>
  <p:defaultTextStyle>
    <a:defPPr>
      <a:defRPr lang="ko-KR"/>
    </a:defPPr>
    <a:lvl1pPr algn="l" rtl="0" fontAlgn="base">
      <a:spcBef>
        <a:spcPct val="0"/>
      </a:spcBef>
      <a:spcAft>
        <a:spcPct val="0"/>
      </a:spcAft>
      <a:defRPr kern="1200">
        <a:solidFill>
          <a:schemeClr val="tx1"/>
        </a:solidFill>
        <a:latin typeface="Arial" charset="0"/>
        <a:ea typeface="굴림" pitchFamily="34" charset="-127"/>
        <a:cs typeface="+mn-cs"/>
      </a:defRPr>
    </a:lvl1pPr>
    <a:lvl2pPr marL="457200" algn="l" rtl="0" fontAlgn="base">
      <a:spcBef>
        <a:spcPct val="0"/>
      </a:spcBef>
      <a:spcAft>
        <a:spcPct val="0"/>
      </a:spcAft>
      <a:defRPr kern="1200">
        <a:solidFill>
          <a:schemeClr val="tx1"/>
        </a:solidFill>
        <a:latin typeface="Arial" charset="0"/>
        <a:ea typeface="굴림" pitchFamily="34" charset="-127"/>
        <a:cs typeface="+mn-cs"/>
      </a:defRPr>
    </a:lvl2pPr>
    <a:lvl3pPr marL="914400" algn="l" rtl="0" fontAlgn="base">
      <a:spcBef>
        <a:spcPct val="0"/>
      </a:spcBef>
      <a:spcAft>
        <a:spcPct val="0"/>
      </a:spcAft>
      <a:defRPr kern="1200">
        <a:solidFill>
          <a:schemeClr val="tx1"/>
        </a:solidFill>
        <a:latin typeface="Arial" charset="0"/>
        <a:ea typeface="굴림" pitchFamily="34" charset="-127"/>
        <a:cs typeface="+mn-cs"/>
      </a:defRPr>
    </a:lvl3pPr>
    <a:lvl4pPr marL="1371600" algn="l" rtl="0" fontAlgn="base">
      <a:spcBef>
        <a:spcPct val="0"/>
      </a:spcBef>
      <a:spcAft>
        <a:spcPct val="0"/>
      </a:spcAft>
      <a:defRPr kern="1200">
        <a:solidFill>
          <a:schemeClr val="tx1"/>
        </a:solidFill>
        <a:latin typeface="Arial" charset="0"/>
        <a:ea typeface="굴림" pitchFamily="34" charset="-127"/>
        <a:cs typeface="+mn-cs"/>
      </a:defRPr>
    </a:lvl4pPr>
    <a:lvl5pPr marL="1828800" algn="l" rtl="0" fontAlgn="base">
      <a:spcBef>
        <a:spcPct val="0"/>
      </a:spcBef>
      <a:spcAft>
        <a:spcPct val="0"/>
      </a:spcAft>
      <a:defRPr kern="1200">
        <a:solidFill>
          <a:schemeClr val="tx1"/>
        </a:solidFill>
        <a:latin typeface="Arial" charset="0"/>
        <a:ea typeface="굴림" pitchFamily="34" charset="-127"/>
        <a:cs typeface="+mn-cs"/>
      </a:defRPr>
    </a:lvl5pPr>
    <a:lvl6pPr marL="2286000" algn="l" defTabSz="914400" rtl="0" eaLnBrk="1" latinLnBrk="0" hangingPunct="1">
      <a:defRPr kern="1200">
        <a:solidFill>
          <a:schemeClr val="tx1"/>
        </a:solidFill>
        <a:latin typeface="Arial" charset="0"/>
        <a:ea typeface="굴림" pitchFamily="34" charset="-127"/>
        <a:cs typeface="+mn-cs"/>
      </a:defRPr>
    </a:lvl6pPr>
    <a:lvl7pPr marL="2743200" algn="l" defTabSz="914400" rtl="0" eaLnBrk="1" latinLnBrk="0" hangingPunct="1">
      <a:defRPr kern="1200">
        <a:solidFill>
          <a:schemeClr val="tx1"/>
        </a:solidFill>
        <a:latin typeface="Arial" charset="0"/>
        <a:ea typeface="굴림" pitchFamily="34" charset="-127"/>
        <a:cs typeface="+mn-cs"/>
      </a:defRPr>
    </a:lvl7pPr>
    <a:lvl8pPr marL="3200400" algn="l" defTabSz="914400" rtl="0" eaLnBrk="1" latinLnBrk="0" hangingPunct="1">
      <a:defRPr kern="1200">
        <a:solidFill>
          <a:schemeClr val="tx1"/>
        </a:solidFill>
        <a:latin typeface="Arial" charset="0"/>
        <a:ea typeface="굴림" pitchFamily="34" charset="-127"/>
        <a:cs typeface="+mn-cs"/>
      </a:defRPr>
    </a:lvl8pPr>
    <a:lvl9pPr marL="3657600" algn="l" defTabSz="914400" rtl="0" eaLnBrk="1" latinLnBrk="0" hangingPunct="1">
      <a:defRPr kern="1200">
        <a:solidFill>
          <a:schemeClr val="tx1"/>
        </a:solidFill>
        <a:latin typeface="Arial" charset="0"/>
        <a:ea typeface="굴림" pitchFamily="34"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0000"/>
    <a:srgbClr val="E4F2E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30" autoAdjust="0"/>
    <p:restoredTop sz="99721" autoAdjust="0"/>
  </p:normalViewPr>
  <p:slideViewPr>
    <p:cSldViewPr>
      <p:cViewPr>
        <p:scale>
          <a:sx n="70" d="100"/>
          <a:sy n="70" d="100"/>
        </p:scale>
        <p:origin x="-1272" y="-352"/>
      </p:cViewPr>
      <p:guideLst>
        <p:guide orient="horz" pos="2160"/>
        <p:guide pos="2880"/>
      </p:guideLst>
    </p:cSldViewPr>
  </p:slideViewPr>
  <p:outlineViewPr>
    <p:cViewPr>
      <p:scale>
        <a:sx n="33" d="100"/>
        <a:sy n="33" d="100"/>
      </p:scale>
      <p:origin x="66" y="4099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latinLnBrk="1">
              <a:defRPr kumimoji="1" sz="1200">
                <a:latin typeface="굴림" pitchFamily="34" charset="-127"/>
              </a:defRPr>
            </a:lvl1pPr>
          </a:lstStyle>
          <a:p>
            <a:pPr>
              <a:defRPr/>
            </a:pPr>
            <a:endParaRPr lang="en-US"/>
          </a:p>
        </p:txBody>
      </p:sp>
      <p:sp>
        <p:nvSpPr>
          <p:cNvPr id="1198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latinLnBrk="1">
              <a:defRPr kumimoji="1" sz="1200">
                <a:latin typeface="굴림" pitchFamily="34" charset="-127"/>
              </a:defRPr>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98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98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latinLnBrk="1">
              <a:defRPr kumimoji="1" sz="1200">
                <a:latin typeface="굴림" pitchFamily="34" charset="-127"/>
              </a:defRPr>
            </a:lvl1pPr>
          </a:lstStyle>
          <a:p>
            <a:pPr>
              <a:defRPr/>
            </a:pPr>
            <a:endParaRPr lang="en-US"/>
          </a:p>
        </p:txBody>
      </p:sp>
      <p:sp>
        <p:nvSpPr>
          <p:cNvPr id="1198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latinLnBrk="1">
              <a:defRPr kumimoji="1" sz="1200">
                <a:latin typeface="굴림" pitchFamily="34" charset="-127"/>
              </a:defRPr>
            </a:lvl1pPr>
          </a:lstStyle>
          <a:p>
            <a:pPr>
              <a:defRPr/>
            </a:pPr>
            <a:fld id="{82D16F33-7130-4DD2-A99F-3F484427CF4F}" type="slidenum">
              <a:rPr lang="en-US"/>
              <a:pPr>
                <a:defRPr/>
              </a:pPr>
              <a:t>‹#›</a:t>
            </a:fld>
            <a:endParaRPr lang="en-US" dirty="0"/>
          </a:p>
        </p:txBody>
      </p:sp>
    </p:spTree>
    <p:extLst>
      <p:ext uri="{BB962C8B-B14F-4D97-AF65-F5344CB8AC3E}">
        <p14:creationId xmlns:p14="http://schemas.microsoft.com/office/powerpoint/2010/main" val="2747511421"/>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CF78F187-5450-418E-9DD4-A05243C01B2E}" type="slidenum">
              <a:rPr lang="ko-KR" altLang="en-US" smtClean="0"/>
              <a:pPr/>
              <a:t>1</a:t>
            </a:fld>
            <a:endParaRPr lang="en-US" altLang="ko-KR"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marL="0" marR="0" indent="0" algn="l" defTabSz="914400" rtl="0" eaLnBrk="1" fontAlgn="base" latinLnBrk="1" hangingPunct="1">
              <a:lnSpc>
                <a:spcPct val="100000"/>
              </a:lnSpc>
              <a:spcBef>
                <a:spcPct val="30000"/>
              </a:spcBef>
              <a:spcAft>
                <a:spcPct val="0"/>
              </a:spcAft>
              <a:buClrTx/>
              <a:buSzTx/>
              <a:buFontTx/>
              <a:buNone/>
              <a:tabLst/>
              <a:defRPr/>
            </a:pPr>
            <a:r>
              <a:rPr kumimoji="1" lang="en-US" sz="1200" kern="1200" dirty="0" smtClean="0">
                <a:solidFill>
                  <a:schemeClr val="tx1"/>
                </a:solidFill>
                <a:effectLst/>
                <a:latin typeface="굴림" pitchFamily="34" charset="-127"/>
                <a:ea typeface="굴림" pitchFamily="34" charset="-127"/>
                <a:cs typeface="+mn-cs"/>
              </a:rPr>
              <a:t>In the last module we had an overview of UDL Guidelines and Checkpoints that support three UDL principles. Now, lets start getting a better understanding of how we can implement each of those principles in the classroom. I’ve mentioned at the very beginning that UDL is not all about technology. But since you are taking this course from the assistive technology program, I will focus specifically on how technology (low tech and high tech) can be used to support students with various abilities and needs.</a:t>
            </a:r>
          </a:p>
          <a:p>
            <a:pPr eaLnBrk="1" hangingPunct="1"/>
            <a:endParaRPr lang="ko-KR"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1" hangingPunct="0">
              <a:lnSpc>
                <a:spcPct val="100000"/>
              </a:lnSpc>
              <a:spcBef>
                <a:spcPct val="30000"/>
              </a:spcBef>
              <a:spcAft>
                <a:spcPct val="0"/>
              </a:spcAft>
              <a:buClrTx/>
              <a:buSzTx/>
              <a:buFontTx/>
              <a:buNone/>
              <a:tabLst/>
              <a:defRPr/>
            </a:pPr>
            <a:r>
              <a:rPr kumimoji="1" lang="en-US" sz="1200" kern="1200" dirty="0" smtClean="0">
                <a:solidFill>
                  <a:schemeClr val="tx1"/>
                </a:solidFill>
                <a:effectLst/>
                <a:latin typeface="굴림" pitchFamily="34" charset="-127"/>
                <a:ea typeface="굴림" pitchFamily="34" charset="-127"/>
                <a:cs typeface="+mn-cs"/>
              </a:rPr>
              <a:t>Texts</a:t>
            </a:r>
            <a:r>
              <a:rPr kumimoji="1" lang="en-US" sz="1200" kern="1200" baseline="0" dirty="0" smtClean="0">
                <a:solidFill>
                  <a:schemeClr val="tx1"/>
                </a:solidFill>
                <a:effectLst/>
                <a:latin typeface="굴림" pitchFamily="34" charset="-127"/>
                <a:ea typeface="굴림" pitchFamily="34" charset="-127"/>
                <a:cs typeface="+mn-cs"/>
              </a:rPr>
              <a:t> produced in large print, braille, or audio recordings such as books on tape offer a low-tech solution to students’ needs especially those with visual impairments.  Low tech solution can be as simple as using a copier to enlarge regular print text to large print text.   Hearing a book on tape can help students feel and see words on their pages.  The eye lighter, which can be similar to a line guide, can help maintain a readers focus while reading.  </a:t>
            </a:r>
            <a:endParaRPr lang="en-US" dirty="0"/>
          </a:p>
        </p:txBody>
      </p:sp>
      <p:sp>
        <p:nvSpPr>
          <p:cNvPr id="4" name="Slide Number Placeholder 3"/>
          <p:cNvSpPr>
            <a:spLocks noGrp="1"/>
          </p:cNvSpPr>
          <p:nvPr>
            <p:ph type="sldNum" sz="quarter" idx="10"/>
          </p:nvPr>
        </p:nvSpPr>
        <p:spPr/>
        <p:txBody>
          <a:bodyPr/>
          <a:lstStyle/>
          <a:p>
            <a:pPr>
              <a:defRPr/>
            </a:pPr>
            <a:fld id="{82D16F33-7130-4DD2-A99F-3F484427CF4F}" type="slidenum">
              <a:rPr lang="en-US" smtClean="0"/>
              <a:pPr>
                <a:defRPr/>
              </a:pPr>
              <a:t>10</a:t>
            </a:fld>
            <a:endParaRPr lang="en-US" dirty="0"/>
          </a:p>
        </p:txBody>
      </p:sp>
    </p:spTree>
    <p:extLst>
      <p:ext uri="{BB962C8B-B14F-4D97-AF65-F5344CB8AC3E}">
        <p14:creationId xmlns:p14="http://schemas.microsoft.com/office/powerpoint/2010/main" val="2444915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1" hangingPunct="0">
              <a:lnSpc>
                <a:spcPct val="100000"/>
              </a:lnSpc>
              <a:spcBef>
                <a:spcPct val="30000"/>
              </a:spcBef>
              <a:spcAft>
                <a:spcPct val="0"/>
              </a:spcAft>
              <a:buClrTx/>
              <a:buSzTx/>
              <a:buFontTx/>
              <a:buNone/>
              <a:tabLst/>
              <a:defRPr/>
            </a:pPr>
            <a:r>
              <a:rPr kumimoji="1" lang="en-US" sz="1200" kern="1200" dirty="0" smtClean="0">
                <a:solidFill>
                  <a:schemeClr val="tx1"/>
                </a:solidFill>
                <a:effectLst/>
                <a:latin typeface="굴림" pitchFamily="34" charset="-127"/>
                <a:ea typeface="굴림" pitchFamily="34" charset="-127"/>
                <a:cs typeface="+mn-cs"/>
              </a:rPr>
              <a:t>Obviously all text-to-speech programs and mobile applications allow changing the font size, font color, background color and so on. In addition, accessibility features built-into all computers and mobile devices offer additional ways for customizing the display of information. Thus, you can change the contrast to make text more accessible for those with visual impairments. You also can use the magnifier or zoom feature to enlarge the text on the screen.</a:t>
            </a:r>
          </a:p>
          <a:p>
            <a:endParaRPr lang="en-US" dirty="0"/>
          </a:p>
        </p:txBody>
      </p:sp>
      <p:sp>
        <p:nvSpPr>
          <p:cNvPr id="4" name="Slide Number Placeholder 3"/>
          <p:cNvSpPr>
            <a:spLocks noGrp="1"/>
          </p:cNvSpPr>
          <p:nvPr>
            <p:ph type="sldNum" sz="quarter" idx="10"/>
          </p:nvPr>
        </p:nvSpPr>
        <p:spPr/>
        <p:txBody>
          <a:bodyPr/>
          <a:lstStyle/>
          <a:p>
            <a:pPr>
              <a:defRPr/>
            </a:pPr>
            <a:fld id="{82D16F33-7130-4DD2-A99F-3F484427CF4F}" type="slidenum">
              <a:rPr lang="en-US" smtClean="0"/>
              <a:pPr>
                <a:defRPr/>
              </a:pPr>
              <a:t>11</a:t>
            </a:fld>
            <a:endParaRPr lang="en-US" dirty="0"/>
          </a:p>
        </p:txBody>
      </p:sp>
    </p:spTree>
    <p:extLst>
      <p:ext uri="{BB962C8B-B14F-4D97-AF65-F5344CB8AC3E}">
        <p14:creationId xmlns:p14="http://schemas.microsoft.com/office/powerpoint/2010/main" val="2444915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굴림" pitchFamily="34" charset="-127"/>
                <a:ea typeface="굴림" pitchFamily="34" charset="-127"/>
                <a:cs typeface="+mn-cs"/>
              </a:rPr>
              <a:t>In terms of offering alternative for auditory information, the first thing that comes to mind is captions. Many video databases (which we will talk about later) offer videos with captions. Teachers might also be interested in incorporating some sign language into their classroom routines even if there are no students with hearing impairment. I have recently been in a very large inclusive middle school classroom in DC with 35 students. The only way the teacher could keep control of such a large classroom was to use the signs. Here, I have a great link to many resources for sign language dictionaries. </a:t>
            </a:r>
            <a:r>
              <a:rPr kumimoji="1" lang="en-US" sz="1200" kern="1200" dirty="0" err="1" smtClean="0">
                <a:solidFill>
                  <a:schemeClr val="tx1"/>
                </a:solidFill>
                <a:effectLst/>
                <a:latin typeface="굴림" pitchFamily="34" charset="-127"/>
                <a:ea typeface="굴림" pitchFamily="34" charset="-127"/>
                <a:cs typeface="+mn-cs"/>
              </a:rPr>
              <a:t>iCommunicator</a:t>
            </a:r>
            <a:r>
              <a:rPr kumimoji="1" lang="en-US" sz="1200" kern="1200" dirty="0" smtClean="0">
                <a:solidFill>
                  <a:schemeClr val="tx1"/>
                </a:solidFill>
                <a:effectLst/>
                <a:latin typeface="굴림" pitchFamily="34" charset="-127"/>
                <a:ea typeface="굴림" pitchFamily="34" charset="-127"/>
                <a:cs typeface="+mn-cs"/>
              </a:rPr>
              <a:t> Software uses voice recognition to provide captioning and sign language simultaneously. It’s a fascinating program, just like it’s price. One last thing – usually FM amplification systems are used to  amplify the teacher’s voice for students with hearing impairment. Well, some recent research showed, that amplification systems also improve attention skills and following directions for students without disabilities.</a:t>
            </a:r>
            <a:endParaRPr kumimoji="1" lang="en-US" sz="1200" kern="1200" dirty="0">
              <a:solidFill>
                <a:schemeClr val="tx1"/>
              </a:solidFill>
              <a:effectLst/>
              <a:latin typeface="굴림" pitchFamily="34" charset="-127"/>
              <a:ea typeface="굴림" pitchFamily="34" charset="-127"/>
              <a:cs typeface="+mn-cs"/>
            </a:endParaRPr>
          </a:p>
        </p:txBody>
      </p:sp>
      <p:sp>
        <p:nvSpPr>
          <p:cNvPr id="4" name="Slide Number Placeholder 3"/>
          <p:cNvSpPr>
            <a:spLocks noGrp="1"/>
          </p:cNvSpPr>
          <p:nvPr>
            <p:ph type="sldNum" sz="quarter" idx="10"/>
          </p:nvPr>
        </p:nvSpPr>
        <p:spPr/>
        <p:txBody>
          <a:bodyPr/>
          <a:lstStyle/>
          <a:p>
            <a:pPr>
              <a:defRPr/>
            </a:pPr>
            <a:fld id="{82D16F33-7130-4DD2-A99F-3F484427CF4F}" type="slidenum">
              <a:rPr lang="en-US" smtClean="0"/>
              <a:pPr>
                <a:defRPr/>
              </a:pPr>
              <a:t>12</a:t>
            </a:fld>
            <a:endParaRPr lang="en-US" dirty="0"/>
          </a:p>
        </p:txBody>
      </p:sp>
    </p:spTree>
    <p:extLst>
      <p:ext uri="{BB962C8B-B14F-4D97-AF65-F5344CB8AC3E}">
        <p14:creationId xmlns:p14="http://schemas.microsoft.com/office/powerpoint/2010/main" val="4133073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1" hangingPunct="0">
              <a:lnSpc>
                <a:spcPct val="100000"/>
              </a:lnSpc>
              <a:spcBef>
                <a:spcPct val="30000"/>
              </a:spcBef>
              <a:spcAft>
                <a:spcPct val="0"/>
              </a:spcAft>
              <a:buClrTx/>
              <a:buSzTx/>
              <a:buFontTx/>
              <a:buNone/>
              <a:tabLst/>
              <a:defRPr/>
            </a:pPr>
            <a:r>
              <a:rPr kumimoji="1" lang="en-US" sz="1200" kern="1200" dirty="0" smtClean="0">
                <a:solidFill>
                  <a:schemeClr val="tx1"/>
                </a:solidFill>
                <a:effectLst/>
                <a:latin typeface="굴림" pitchFamily="34" charset="-127"/>
                <a:ea typeface="굴림" pitchFamily="34" charset="-127"/>
                <a:cs typeface="+mn-cs"/>
              </a:rPr>
              <a:t>For some students, it will not be enough just to incorporate UDL principles into the lessons. They might require additional assistive technology tools in order to successfully access the text. For example, students with visual impairments and those who are blind might need such tools as Closed-Circuit Televisions or portable magnifiers to enlarge print text. Screen magnifiers can be used to enlarge the electronic text on the screen. Screen readers are programs that are similar to text-to-speech tools. The only difference that screen readers read absolutely everything on the screen, not just text in the document. Other technologies for individuals with sensory disabilities include refreshable braille displays that allow users read digital text in braille-ready format. These are very special assistive technologies used by individuals with sensory impairments. We have the whole class covering this topic in our program. So I will not go into any detail about these. This slide is just FYI.</a:t>
            </a:r>
          </a:p>
          <a:p>
            <a:endParaRPr lang="en-US" dirty="0"/>
          </a:p>
        </p:txBody>
      </p:sp>
      <p:sp>
        <p:nvSpPr>
          <p:cNvPr id="4" name="Slide Number Placeholder 3"/>
          <p:cNvSpPr>
            <a:spLocks noGrp="1"/>
          </p:cNvSpPr>
          <p:nvPr>
            <p:ph type="sldNum" sz="quarter" idx="10"/>
          </p:nvPr>
        </p:nvSpPr>
        <p:spPr/>
        <p:txBody>
          <a:bodyPr/>
          <a:lstStyle/>
          <a:p>
            <a:pPr>
              <a:defRPr/>
            </a:pPr>
            <a:fld id="{82D16F33-7130-4DD2-A99F-3F484427CF4F}" type="slidenum">
              <a:rPr lang="en-US" smtClean="0"/>
              <a:pPr>
                <a:defRPr/>
              </a:pPr>
              <a:t>13</a:t>
            </a:fld>
            <a:endParaRPr lang="en-US" dirty="0"/>
          </a:p>
        </p:txBody>
      </p:sp>
    </p:spTree>
    <p:extLst>
      <p:ext uri="{BB962C8B-B14F-4D97-AF65-F5344CB8AC3E}">
        <p14:creationId xmlns:p14="http://schemas.microsoft.com/office/powerpoint/2010/main" val="2759147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1" hangingPunct="0">
              <a:lnSpc>
                <a:spcPct val="100000"/>
              </a:lnSpc>
              <a:spcBef>
                <a:spcPct val="30000"/>
              </a:spcBef>
              <a:spcAft>
                <a:spcPct val="0"/>
              </a:spcAft>
              <a:buClrTx/>
              <a:buSzTx/>
              <a:buFontTx/>
              <a:buNone/>
              <a:tabLst/>
              <a:defRPr/>
            </a:pPr>
            <a:r>
              <a:rPr kumimoji="1" lang="en-US" sz="1200" kern="1200" dirty="0" smtClean="0">
                <a:solidFill>
                  <a:schemeClr val="tx1"/>
                </a:solidFill>
                <a:effectLst/>
                <a:latin typeface="굴림" pitchFamily="34" charset="-127"/>
                <a:ea typeface="굴림" pitchFamily="34" charset="-127"/>
                <a:cs typeface="+mn-cs"/>
              </a:rPr>
              <a:t>So today we’ll talk specifically about multiple means of representation that support recognition networks. We will also focus this module on access to print or text or reading. Remember that Multiple Means of Representation principle includes three guidelines: (1) Provide options for perception; (2) Provide options for language, mathematical representation, and symbols; and (3) Provide options for comprehension. Representation within UDL is really about providing students different experiences to receive information.</a:t>
            </a:r>
          </a:p>
          <a:p>
            <a:endParaRPr lang="en-US" dirty="0"/>
          </a:p>
        </p:txBody>
      </p:sp>
      <p:sp>
        <p:nvSpPr>
          <p:cNvPr id="4" name="Slide Number Placeholder 3"/>
          <p:cNvSpPr>
            <a:spLocks noGrp="1"/>
          </p:cNvSpPr>
          <p:nvPr>
            <p:ph type="sldNum" sz="quarter" idx="10"/>
          </p:nvPr>
        </p:nvSpPr>
        <p:spPr/>
        <p:txBody>
          <a:bodyPr/>
          <a:lstStyle/>
          <a:p>
            <a:pPr>
              <a:defRPr/>
            </a:pPr>
            <a:fld id="{82D16F33-7130-4DD2-A99F-3F484427CF4F}" type="slidenum">
              <a:rPr lang="en-US" smtClean="0"/>
              <a:pPr>
                <a:defRPr/>
              </a:pPr>
              <a:t>2</a:t>
            </a:fld>
            <a:endParaRPr lang="en-US" dirty="0"/>
          </a:p>
        </p:txBody>
      </p:sp>
    </p:spTree>
    <p:extLst>
      <p:ext uri="{BB962C8B-B14F-4D97-AF65-F5344CB8AC3E}">
        <p14:creationId xmlns:p14="http://schemas.microsoft.com/office/powerpoint/2010/main" val="1921485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굴림" pitchFamily="34" charset="-127"/>
                <a:ea typeface="굴림" pitchFamily="34" charset="-127"/>
                <a:cs typeface="+mn-cs"/>
              </a:rPr>
              <a:t>Students with and without disabilities in any given classroom might struggle with reading for a number of reasons. In fact, based on research, it is rare that a student struggles with just one of the potential barriers/weaknesses in reading. Thus, students might have difficulty with physical access to books. Many students with and without identified disabilities demonstrate weak decoding and fluency skills; inadequate vocabulary and background knowledge about the topic. All of those result in poor comprehension that also leads to the lack of attention and motivation. Struggling readers easily lose track of where they are reading and require several supports. In other words, there may be barriers due to sensory issues (or seeing printed text); physical issues (manipulating printed text), and learning issues (understanding and processing printed text). </a:t>
            </a:r>
            <a:endParaRPr kumimoji="1" lang="en-US" sz="1200" kern="1200" dirty="0">
              <a:solidFill>
                <a:schemeClr val="tx1"/>
              </a:solidFill>
              <a:effectLst/>
              <a:latin typeface="굴림" pitchFamily="34" charset="-127"/>
              <a:ea typeface="굴림" pitchFamily="34" charset="-127"/>
              <a:cs typeface="+mn-cs"/>
            </a:endParaRPr>
          </a:p>
        </p:txBody>
      </p:sp>
      <p:sp>
        <p:nvSpPr>
          <p:cNvPr id="4" name="Slide Number Placeholder 3"/>
          <p:cNvSpPr>
            <a:spLocks noGrp="1"/>
          </p:cNvSpPr>
          <p:nvPr>
            <p:ph type="sldNum" sz="quarter" idx="10"/>
          </p:nvPr>
        </p:nvSpPr>
        <p:spPr/>
        <p:txBody>
          <a:bodyPr/>
          <a:lstStyle/>
          <a:p>
            <a:pPr>
              <a:defRPr/>
            </a:pPr>
            <a:fld id="{82D16F33-7130-4DD2-A99F-3F484427CF4F}" type="slidenum">
              <a:rPr lang="en-US" smtClean="0"/>
              <a:pPr>
                <a:defRPr/>
              </a:pPr>
              <a:t>3</a:t>
            </a:fld>
            <a:endParaRPr lang="en-US" dirty="0"/>
          </a:p>
        </p:txBody>
      </p:sp>
    </p:spTree>
    <p:extLst>
      <p:ext uri="{BB962C8B-B14F-4D97-AF65-F5344CB8AC3E}">
        <p14:creationId xmlns:p14="http://schemas.microsoft.com/office/powerpoint/2010/main" val="2804725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굴림" pitchFamily="34" charset="-127"/>
                <a:ea typeface="굴림" pitchFamily="34" charset="-127"/>
                <a:cs typeface="+mn-cs"/>
              </a:rPr>
              <a:t>So let’s start with Guideline 1 under the multiple means of representation. It calls to provide options for perception.</a:t>
            </a:r>
            <a:endParaRPr kumimoji="1" lang="en-US" sz="1200" kern="1200" dirty="0">
              <a:solidFill>
                <a:schemeClr val="tx1"/>
              </a:solidFill>
              <a:effectLst/>
              <a:latin typeface="굴림" pitchFamily="34" charset="-127"/>
              <a:ea typeface="굴림" pitchFamily="34" charset="-127"/>
              <a:cs typeface="+mn-cs"/>
            </a:endParaRPr>
          </a:p>
        </p:txBody>
      </p:sp>
      <p:sp>
        <p:nvSpPr>
          <p:cNvPr id="4" name="Slide Number Placeholder 3"/>
          <p:cNvSpPr>
            <a:spLocks noGrp="1"/>
          </p:cNvSpPr>
          <p:nvPr>
            <p:ph type="sldNum" sz="quarter" idx="10"/>
          </p:nvPr>
        </p:nvSpPr>
        <p:spPr/>
        <p:txBody>
          <a:bodyPr/>
          <a:lstStyle/>
          <a:p>
            <a:pPr>
              <a:defRPr/>
            </a:pPr>
            <a:fld id="{82D16F33-7130-4DD2-A99F-3F484427CF4F}" type="slidenum">
              <a:rPr lang="en-US" smtClean="0"/>
              <a:pPr>
                <a:defRPr/>
              </a:pPr>
              <a:t>4</a:t>
            </a:fld>
            <a:endParaRPr lang="en-US" dirty="0"/>
          </a:p>
        </p:txBody>
      </p:sp>
    </p:spTree>
    <p:extLst>
      <p:ext uri="{BB962C8B-B14F-4D97-AF65-F5344CB8AC3E}">
        <p14:creationId xmlns:p14="http://schemas.microsoft.com/office/powerpoint/2010/main" val="257051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58FB5D21-05AF-488E-B345-4E23945A5518}" type="slidenum">
              <a:rPr lang="ko-KR" altLang="en-US" smtClean="0"/>
              <a:pPr/>
              <a:t>5</a:t>
            </a:fld>
            <a:endParaRPr lang="en-US" altLang="ko-KR"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r>
              <a:rPr kumimoji="1" lang="en-US" sz="1200" kern="1200" dirty="0" smtClean="0">
                <a:solidFill>
                  <a:schemeClr val="tx1"/>
                </a:solidFill>
                <a:effectLst/>
                <a:latin typeface="굴림" pitchFamily="34" charset="-127"/>
                <a:ea typeface="굴림" pitchFamily="34" charset="-127"/>
                <a:cs typeface="+mn-cs"/>
              </a:rPr>
              <a:t>For many struggling readers, text-to-speech programs offer support for decoding, reading fluency, and even comprehension. Text-to-speech programs read text from a document, web page or email aloud using a synthesized or computer voice. There are two types of text-to-speech programs. The text-to-speech reading programs read aloud text that is already in electronic format. We will talk more about all these examples in a little bit. The second type is a so-called Optical Character Recognition or OCR program that allows scanning printed pages and converting them into electronic text. Some examples of such programs include WYNN, </a:t>
            </a:r>
            <a:r>
              <a:rPr kumimoji="1" lang="en-US" sz="1200" kern="1200" dirty="0" err="1" smtClean="0">
                <a:solidFill>
                  <a:schemeClr val="tx1"/>
                </a:solidFill>
                <a:effectLst/>
                <a:latin typeface="굴림" pitchFamily="34" charset="-127"/>
                <a:ea typeface="굴림" pitchFamily="34" charset="-127"/>
                <a:cs typeface="+mn-cs"/>
              </a:rPr>
              <a:t>Kurzweil</a:t>
            </a:r>
            <a:r>
              <a:rPr kumimoji="1" lang="en-US" sz="1200" kern="1200" dirty="0" smtClean="0">
                <a:solidFill>
                  <a:schemeClr val="tx1"/>
                </a:solidFill>
                <a:effectLst/>
                <a:latin typeface="굴림" pitchFamily="34" charset="-127"/>
                <a:ea typeface="굴림" pitchFamily="34" charset="-127"/>
                <a:cs typeface="+mn-cs"/>
              </a:rPr>
              <a:t> – both are great/complex programs but are very expensive. Scan and Read Pro is a little more affordable. All these programs have the same features as the first group of tools, but converting text from print to digital format is what sets them apart.</a:t>
            </a:r>
            <a:endParaRPr kumimoji="1" lang="en-US" sz="1200" kern="1200" dirty="0">
              <a:solidFill>
                <a:schemeClr val="tx1"/>
              </a:solidFill>
              <a:effectLst/>
              <a:latin typeface="굴림" pitchFamily="34" charset="-127"/>
              <a:ea typeface="굴림" pitchFamily="34" charset="-127"/>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1" hangingPunct="1">
              <a:lnSpc>
                <a:spcPct val="100000"/>
              </a:lnSpc>
              <a:spcBef>
                <a:spcPct val="30000"/>
              </a:spcBef>
              <a:spcAft>
                <a:spcPct val="0"/>
              </a:spcAft>
              <a:buClrTx/>
              <a:buSzTx/>
              <a:buFontTx/>
              <a:buNone/>
              <a:tabLst/>
              <a:defRPr/>
            </a:pPr>
            <a:r>
              <a:rPr kumimoji="1" lang="en-US" sz="1200" kern="1200" dirty="0" smtClean="0">
                <a:solidFill>
                  <a:schemeClr val="tx1"/>
                </a:solidFill>
                <a:effectLst/>
                <a:latin typeface="굴림" pitchFamily="34" charset="-127"/>
                <a:ea typeface="굴림" pitchFamily="34" charset="-127"/>
                <a:cs typeface="+mn-cs"/>
              </a:rPr>
              <a:t>Text-to-speech programs are especially helpful to those who are better listeners than readers. Besides reading text out loud, text-to-speech programs and mobile apps might offer additional supports. For example, text can be highlighted for better tracking – it is called dynamic highlighting when each word, phrase, or sentence (depending on user’s preferences) is highlighted in yellow (or any other color), while they are being read aloud. It is important for programs and apps to have page navigation and book marking feature, so the user can navigate through the digital book. Many tools allow digital note-taking and searching text to make them feel more like printed books. It’s very important for the programs to display images and recognize alternative text labels describing images for those with visual impairments. Being able to change font, background, voice, and speed are also very important features for UDL environments. </a:t>
            </a:r>
          </a:p>
          <a:p>
            <a:pPr eaLnBrk="1" hangingPunct="1"/>
            <a:endParaRPr lang="en-US" dirty="0"/>
          </a:p>
        </p:txBody>
      </p:sp>
      <p:sp>
        <p:nvSpPr>
          <p:cNvPr id="4" name="Slide Number Placeholder 3"/>
          <p:cNvSpPr>
            <a:spLocks noGrp="1"/>
          </p:cNvSpPr>
          <p:nvPr>
            <p:ph type="sldNum" sz="quarter" idx="10"/>
          </p:nvPr>
        </p:nvSpPr>
        <p:spPr/>
        <p:txBody>
          <a:bodyPr/>
          <a:lstStyle/>
          <a:p>
            <a:fld id="{FDC43670-EDB5-3349-B87E-BE5B4804F164}" type="slidenum">
              <a:rPr lang="en-US" smtClean="0"/>
              <a:t>6</a:t>
            </a:fld>
            <a:endParaRPr lang="en-US"/>
          </a:p>
        </p:txBody>
      </p:sp>
    </p:spTree>
    <p:extLst>
      <p:ext uri="{BB962C8B-B14F-4D97-AF65-F5344CB8AC3E}">
        <p14:creationId xmlns:p14="http://schemas.microsoft.com/office/powerpoint/2010/main" val="1104950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굴림" pitchFamily="34" charset="-127"/>
                <a:ea typeface="굴림" pitchFamily="34" charset="-127"/>
                <a:cs typeface="+mn-cs"/>
              </a:rPr>
              <a:t>Many platforms these days have text-to-speech feature built-in. You can find “Speak” text-to-speech feature available in Microsoft Word; “Read Out Loud” feature in PDF, and “Speak selection” feature in mobile devices. All of these read out loud the selected text. Speak selection in the </a:t>
            </a:r>
            <a:r>
              <a:rPr kumimoji="1" lang="en-US" sz="1200" kern="1200" dirty="0" err="1" smtClean="0">
                <a:solidFill>
                  <a:schemeClr val="tx1"/>
                </a:solidFill>
                <a:effectLst/>
                <a:latin typeface="굴림" pitchFamily="34" charset="-127"/>
                <a:ea typeface="굴림" pitchFamily="34" charset="-127"/>
                <a:cs typeface="+mn-cs"/>
              </a:rPr>
              <a:t>iPads</a:t>
            </a:r>
            <a:r>
              <a:rPr kumimoji="1" lang="en-US" sz="1200" kern="1200" dirty="0" smtClean="0">
                <a:solidFill>
                  <a:schemeClr val="tx1"/>
                </a:solidFill>
                <a:effectLst/>
                <a:latin typeface="굴림" pitchFamily="34" charset="-127"/>
                <a:ea typeface="굴림" pitchFamily="34" charset="-127"/>
                <a:cs typeface="+mn-cs"/>
              </a:rPr>
              <a:t> even allow dynamic highlighting.</a:t>
            </a:r>
            <a:endParaRPr kumimoji="1" lang="en-US" sz="1200" kern="1200" dirty="0">
              <a:solidFill>
                <a:schemeClr val="tx1"/>
              </a:solidFill>
              <a:effectLst/>
              <a:latin typeface="굴림" pitchFamily="34" charset="-127"/>
              <a:ea typeface="굴림" pitchFamily="34" charset="-127"/>
              <a:cs typeface="+mn-cs"/>
            </a:endParaRPr>
          </a:p>
        </p:txBody>
      </p:sp>
      <p:sp>
        <p:nvSpPr>
          <p:cNvPr id="4" name="Slide Number Placeholder 3"/>
          <p:cNvSpPr>
            <a:spLocks noGrp="1"/>
          </p:cNvSpPr>
          <p:nvPr>
            <p:ph type="sldNum" sz="quarter" idx="10"/>
          </p:nvPr>
        </p:nvSpPr>
        <p:spPr/>
        <p:txBody>
          <a:bodyPr/>
          <a:lstStyle/>
          <a:p>
            <a:fld id="{FDC43670-EDB5-3349-B87E-BE5B4804F164}" type="slidenum">
              <a:rPr lang="en-US" smtClean="0"/>
              <a:t>7</a:t>
            </a:fld>
            <a:endParaRPr lang="en-US"/>
          </a:p>
        </p:txBody>
      </p:sp>
    </p:spTree>
    <p:extLst>
      <p:ext uri="{BB962C8B-B14F-4D97-AF65-F5344CB8AC3E}">
        <p14:creationId xmlns:p14="http://schemas.microsoft.com/office/powerpoint/2010/main" val="498595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굴림" pitchFamily="34" charset="-127"/>
                <a:ea typeface="굴림" pitchFamily="34" charset="-127"/>
                <a:cs typeface="+mn-cs"/>
              </a:rPr>
              <a:t>There is also a myriad of mobile applications that offer text-to-speech capabilities. Here are just a few of them. All of them offer page navigation and book marking features. </a:t>
            </a:r>
            <a:r>
              <a:rPr kumimoji="1" lang="en-US" sz="1200" kern="1200" dirty="0" err="1" smtClean="0">
                <a:solidFill>
                  <a:schemeClr val="tx1"/>
                </a:solidFill>
                <a:effectLst/>
                <a:latin typeface="굴림" pitchFamily="34" charset="-127"/>
                <a:ea typeface="굴림" pitchFamily="34" charset="-127"/>
                <a:cs typeface="+mn-cs"/>
              </a:rPr>
              <a:t>Blio</a:t>
            </a:r>
            <a:r>
              <a:rPr kumimoji="1" lang="en-US" sz="1200" kern="1200" dirty="0" smtClean="0">
                <a:solidFill>
                  <a:schemeClr val="tx1"/>
                </a:solidFill>
                <a:effectLst/>
                <a:latin typeface="굴림" pitchFamily="34" charset="-127"/>
                <a:ea typeface="굴림" pitchFamily="34" charset="-127"/>
                <a:cs typeface="+mn-cs"/>
              </a:rPr>
              <a:t> also offers definitions for words and dynamic highlighting. Good Writer has extensive note-taking capabilities. </a:t>
            </a:r>
            <a:r>
              <a:rPr kumimoji="1" lang="en-US" sz="1200" kern="1200" dirty="0" err="1" smtClean="0">
                <a:solidFill>
                  <a:schemeClr val="tx1"/>
                </a:solidFill>
                <a:effectLst/>
                <a:latin typeface="굴림" pitchFamily="34" charset="-127"/>
                <a:ea typeface="굴림" pitchFamily="34" charset="-127"/>
                <a:cs typeface="+mn-cs"/>
              </a:rPr>
              <a:t>SpeakIt</a:t>
            </a:r>
            <a:r>
              <a:rPr kumimoji="1" lang="en-US" sz="1200" kern="1200" dirty="0" smtClean="0">
                <a:solidFill>
                  <a:schemeClr val="tx1"/>
                </a:solidFill>
                <a:effectLst/>
                <a:latin typeface="굴림" pitchFamily="34" charset="-127"/>
                <a:ea typeface="굴림" pitchFamily="34" charset="-127"/>
                <a:cs typeface="+mn-cs"/>
              </a:rPr>
              <a:t>! reads emails, documents, web pages, etc.</a:t>
            </a:r>
            <a:endParaRPr kumimoji="1" lang="en-US" sz="1200" kern="1200" dirty="0">
              <a:solidFill>
                <a:schemeClr val="tx1"/>
              </a:solidFill>
              <a:effectLst/>
              <a:latin typeface="굴림" pitchFamily="34" charset="-127"/>
              <a:ea typeface="굴림" pitchFamily="34" charset="-127"/>
              <a:cs typeface="+mn-cs"/>
            </a:endParaRPr>
          </a:p>
        </p:txBody>
      </p:sp>
      <p:sp>
        <p:nvSpPr>
          <p:cNvPr id="4" name="Slide Number Placeholder 3"/>
          <p:cNvSpPr>
            <a:spLocks noGrp="1"/>
          </p:cNvSpPr>
          <p:nvPr>
            <p:ph type="sldNum" sz="quarter" idx="10"/>
          </p:nvPr>
        </p:nvSpPr>
        <p:spPr/>
        <p:txBody>
          <a:bodyPr/>
          <a:lstStyle/>
          <a:p>
            <a:pPr>
              <a:defRPr/>
            </a:pPr>
            <a:fld id="{82D16F33-7130-4DD2-A99F-3F484427CF4F}" type="slidenum">
              <a:rPr lang="en-US" smtClean="0"/>
              <a:pPr>
                <a:defRPr/>
              </a:pPr>
              <a:t>8</a:t>
            </a:fld>
            <a:endParaRPr lang="en-US" dirty="0"/>
          </a:p>
        </p:txBody>
      </p:sp>
    </p:spTree>
    <p:extLst>
      <p:ext uri="{BB962C8B-B14F-4D97-AF65-F5344CB8AC3E}">
        <p14:creationId xmlns:p14="http://schemas.microsoft.com/office/powerpoint/2010/main" val="3792480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1" hangingPunct="0">
              <a:lnSpc>
                <a:spcPct val="100000"/>
              </a:lnSpc>
              <a:spcBef>
                <a:spcPct val="30000"/>
              </a:spcBef>
              <a:spcAft>
                <a:spcPct val="0"/>
              </a:spcAft>
              <a:buClrTx/>
              <a:buSzTx/>
              <a:buFontTx/>
              <a:buNone/>
              <a:tabLst/>
              <a:defRPr/>
            </a:pPr>
            <a:r>
              <a:rPr kumimoji="1" lang="en-US" sz="1200" kern="1200" dirty="0" smtClean="0">
                <a:solidFill>
                  <a:schemeClr val="tx1"/>
                </a:solidFill>
                <a:effectLst/>
                <a:latin typeface="굴림" pitchFamily="34" charset="-127"/>
                <a:ea typeface="굴림" pitchFamily="34" charset="-127"/>
                <a:cs typeface="+mn-cs"/>
              </a:rPr>
              <a:t>When dealing with the hard paper version of the text, it is possible to customize the display of information with such low-tech tools as color transparency sheet (put over the page to enhance the contrast). Line guides provide tracking. You can make them out of absolutely anything. Great line guides can be made out of tissue box cardboard (the cutout becomes the line guide). Bar magnifies work the same way but they make text within the window bigger. It’s great for those with sensory impairments. But it is also great for focusing learners’ attention. Books can be adapted in multiple different ways with wiki </a:t>
            </a:r>
            <a:r>
              <a:rPr kumimoji="1" lang="en-US" sz="1200" kern="1200" dirty="0" err="1" smtClean="0">
                <a:solidFill>
                  <a:schemeClr val="tx1"/>
                </a:solidFill>
                <a:effectLst/>
                <a:latin typeface="굴림" pitchFamily="34" charset="-127"/>
                <a:ea typeface="굴림" pitchFamily="34" charset="-127"/>
                <a:cs typeface="+mn-cs"/>
              </a:rPr>
              <a:t>stix</a:t>
            </a:r>
            <a:r>
              <a:rPr kumimoji="1" lang="en-US" sz="1200" kern="1200" dirty="0" smtClean="0">
                <a:solidFill>
                  <a:schemeClr val="tx1"/>
                </a:solidFill>
                <a:effectLst/>
                <a:latin typeface="굴림" pitchFamily="34" charset="-127"/>
                <a:ea typeface="굴림" pitchFamily="34" charset="-127"/>
                <a:cs typeface="+mn-cs"/>
              </a:rPr>
              <a:t>, puff paint and so on to make them more accessible for students with visual impairments as well as those who need sensory stimulation. Book holders can help those with physical challenges as well as other students who get distracted when they have to look down to read the text and then look up to the board to see the directions.</a:t>
            </a:r>
          </a:p>
          <a:p>
            <a:endParaRPr lang="en-US" dirty="0"/>
          </a:p>
        </p:txBody>
      </p:sp>
      <p:sp>
        <p:nvSpPr>
          <p:cNvPr id="4" name="Slide Number Placeholder 3"/>
          <p:cNvSpPr>
            <a:spLocks noGrp="1"/>
          </p:cNvSpPr>
          <p:nvPr>
            <p:ph type="sldNum" sz="quarter" idx="10"/>
          </p:nvPr>
        </p:nvSpPr>
        <p:spPr/>
        <p:txBody>
          <a:bodyPr/>
          <a:lstStyle/>
          <a:p>
            <a:pPr>
              <a:defRPr/>
            </a:pPr>
            <a:fld id="{82D16F33-7130-4DD2-A99F-3F484427CF4F}" type="slidenum">
              <a:rPr lang="en-US" smtClean="0"/>
              <a:pPr>
                <a:defRPr/>
              </a:pPr>
              <a:t>9</a:t>
            </a:fld>
            <a:endParaRPr lang="en-US" dirty="0"/>
          </a:p>
        </p:txBody>
      </p:sp>
    </p:spTree>
    <p:extLst>
      <p:ext uri="{BB962C8B-B14F-4D97-AF65-F5344CB8AC3E}">
        <p14:creationId xmlns:p14="http://schemas.microsoft.com/office/powerpoint/2010/main" val="2444915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ctrTitle"/>
          </p:nvPr>
        </p:nvSpPr>
        <p:spPr>
          <a:xfrm>
            <a:off x="1279525" y="1600200"/>
            <a:ext cx="7085013" cy="1066800"/>
          </a:xfrm>
        </p:spPr>
        <p:txBody>
          <a:bodyPr/>
          <a:lstStyle>
            <a:lvl1pPr>
              <a:defRPr/>
            </a:lvl1pPr>
          </a:lstStyle>
          <a:p>
            <a:r>
              <a:rPr lang="en-US"/>
              <a:t>Click to edit Master title style</a:t>
            </a:r>
          </a:p>
        </p:txBody>
      </p:sp>
      <p:sp>
        <p:nvSpPr>
          <p:cNvPr id="180227"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1EDC67C-DEC8-45EE-BF64-0D67F20468E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66D8DA-63FE-4817-9E83-3C4C94B6C26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304499-984B-45B7-8BCB-4E7DB1CE588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pPr>
              <a:defRPr/>
            </a:pPr>
            <a:fld id="{50451C60-6F81-4346-8D26-01FBCE00A0E8}" type="slidenum">
              <a:rPr lang="en-US"/>
              <a:pPr>
                <a:defRPr/>
              </a:pPr>
              <a:t>‹#›</a:t>
            </a:fld>
            <a:endParaRPr lang="en-US" dirty="0"/>
          </a:p>
        </p:txBody>
      </p:sp>
    </p:spTree>
  </p:cSld>
  <p:clrMapOvr>
    <a:masterClrMapping/>
  </p:clrMapOvr>
  <p:transition xmlns:p14="http://schemas.microsoft.com/office/powerpoint/2010/mai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301625" y="6245225"/>
            <a:ext cx="2289175"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289175" cy="476250"/>
          </a:xfrm>
        </p:spPr>
        <p:txBody>
          <a:bodyPr/>
          <a:lstStyle>
            <a:lvl1pPr>
              <a:defRPr/>
            </a:lvl1pPr>
          </a:lstStyle>
          <a:p>
            <a:pPr>
              <a:defRPr/>
            </a:pPr>
            <a:fld id="{8E835BD5-F373-4422-979E-264BD7352D7D}" type="slidenum">
              <a:rPr lang="en-US"/>
              <a:pPr>
                <a:defRPr/>
              </a:pPr>
              <a:t>‹#›</a:t>
            </a:fld>
            <a:endParaRPr lang="en-US" dirty="0"/>
          </a:p>
        </p:txBody>
      </p:sp>
    </p:spTree>
  </p:cSld>
  <p:clrMapOvr>
    <a:masterClrMapping/>
  </p:clrMapOvr>
  <p:transition xmlns:p14="http://schemas.microsoft.com/office/powerpoint/2010/mai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1625" y="6245225"/>
            <a:ext cx="2289175"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289175" cy="476250"/>
          </a:xfrm>
        </p:spPr>
        <p:txBody>
          <a:bodyPr/>
          <a:lstStyle>
            <a:lvl1pPr>
              <a:defRPr/>
            </a:lvl1pPr>
          </a:lstStyle>
          <a:p>
            <a:pPr>
              <a:defRPr/>
            </a:pPr>
            <a:fld id="{F55E27B8-C4DE-4827-B74D-7E331D995CD4}" type="slidenum">
              <a:rPr lang="en-US"/>
              <a:pPr>
                <a:defRPr/>
              </a:pPr>
              <a:t>‹#›</a:t>
            </a:fld>
            <a:endParaRPr lang="en-US" dirty="0"/>
          </a:p>
        </p:txBody>
      </p:sp>
    </p:spTree>
  </p:cSld>
  <p:clrMapOvr>
    <a:masterClrMapping/>
  </p:clrMapOvr>
  <p:transition xmlns:p14="http://schemas.microsoft.com/office/powerpoint/2010/mai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7693025"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4300538"/>
            <a:ext cx="7693025"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06A0EA-74D6-48AE-A07B-FAB94E0315C8}"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31FF72-C33E-45DB-8F34-B03784BD9620}"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194175" cy="4498975"/>
          </a:xfrm>
        </p:spPr>
        <p:txBody>
          <a:bodyPr/>
          <a:lstStyle/>
          <a:p>
            <a:pPr lvl="0"/>
            <a:endParaRPr lang="en-US" noProof="0" dirty="0" smtClean="0"/>
          </a:p>
        </p:txBody>
      </p:sp>
      <p:sp>
        <p:nvSpPr>
          <p:cNvPr id="5" name="Date Placeholder 4"/>
          <p:cNvSpPr>
            <a:spLocks noGrp="1"/>
          </p:cNvSpPr>
          <p:nvPr>
            <p:ph type="dt" sz="half" idx="10"/>
          </p:nvPr>
        </p:nvSpPr>
        <p:spPr>
          <a:xfrm>
            <a:off x="301625" y="6245225"/>
            <a:ext cx="2289175"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pPr>
              <a:defRPr/>
            </a:pPr>
            <a:fld id="{B3ABDE67-ECFC-44AF-99DB-FB3A19561DCD}" type="slidenum">
              <a:rPr lang="en-US"/>
              <a:pPr>
                <a:defRPr/>
              </a:pPr>
              <a:t>‹#›</a:t>
            </a:fld>
            <a:endParaRPr lang="en-US" dirty="0"/>
          </a:p>
        </p:txBody>
      </p:sp>
    </p:spTree>
  </p:cSld>
  <p:clrMapOvr>
    <a:masterClrMapping/>
  </p:clrMapOvr>
  <p:transition xmlns:p14="http://schemas.microsoft.com/office/powerpoint/2010/mai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ctrTitle"/>
          </p:nvPr>
        </p:nvSpPr>
        <p:spPr>
          <a:xfrm>
            <a:off x="1443038" y="2971800"/>
            <a:ext cx="7313612" cy="990600"/>
          </a:xfrm>
        </p:spPr>
        <p:txBody>
          <a:bodyPr/>
          <a:lstStyle>
            <a:lvl1pPr>
              <a:defRPr/>
            </a:lvl1pPr>
          </a:lstStyle>
          <a:p>
            <a:r>
              <a:rPr lang="en-US"/>
              <a:t>Click to edit Master title style</a:t>
            </a:r>
          </a:p>
        </p:txBody>
      </p:sp>
      <p:sp>
        <p:nvSpPr>
          <p:cNvPr id="182275" name="Rectangle 3"/>
          <p:cNvSpPr>
            <a:spLocks noGrp="1" noChangeArrowheads="1"/>
          </p:cNvSpPr>
          <p:nvPr>
            <p:ph type="subTitle" idx="1"/>
          </p:nvPr>
        </p:nvSpPr>
        <p:spPr>
          <a:xfrm>
            <a:off x="1443038" y="4191000"/>
            <a:ext cx="7313612" cy="14478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99EFC09-050C-4AE4-BF38-79C81D9B8AE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28AD43-C2A7-4794-9FAD-76ACB726C62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6CA7E3-14DC-4FC8-8812-44B08C963D2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D44052-7E7F-4717-A78B-7767AC957AB1}"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5798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0013"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4071F4-6FFC-4243-AAFA-F03674F190A0}"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01E1EBE-35EB-49FB-AA0E-CB033C62E8D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9F9D30-30DD-4547-8B67-F972FB9A6E2C}"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5124FC-AF9F-4884-B7F3-4BC33C4FA037}"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AB530E-4842-4604-AA86-28B041513CCA}"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C453C8-88D8-4C76-8D1E-38B4164FBDB1}"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92A5E9-49B3-4E2D-A882-C3E998250893}"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274638"/>
            <a:ext cx="18272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334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FD8066-835E-4DBB-879F-38E338B6228E}"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9442" name="Rectangle 2"/>
          <p:cNvSpPr>
            <a:spLocks noGrp="1" noChangeArrowheads="1"/>
          </p:cNvSpPr>
          <p:nvPr>
            <p:ph type="ctrTitle"/>
          </p:nvPr>
        </p:nvSpPr>
        <p:spPr>
          <a:xfrm>
            <a:off x="1279525" y="1600200"/>
            <a:ext cx="7085013" cy="1066800"/>
          </a:xfrm>
        </p:spPr>
        <p:txBody>
          <a:bodyPr/>
          <a:lstStyle>
            <a:lvl1pPr>
              <a:defRPr/>
            </a:lvl1pPr>
          </a:lstStyle>
          <a:p>
            <a:r>
              <a:rPr lang="en-US"/>
              <a:t>Click to edit Master title style</a:t>
            </a:r>
          </a:p>
        </p:txBody>
      </p:sp>
      <p:sp>
        <p:nvSpPr>
          <p:cNvPr id="189443"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1EB365-9556-4E9D-A137-6C116DB5D54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E4ABC6-04EB-4224-9C76-CB6D7BA6E113}"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E00C0E-F1B6-40F3-B9ED-11F14E4062AE}"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15A7C7-40B9-4E50-9CC0-E92395E780AE}"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E89C89-96AA-4E58-A03A-F8A85CF97D0D}"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CB168DE-277D-43F6-9AA5-FFDE5168338E}"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8FF523-8B30-464F-95CA-0D153E439478}"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4C9B8AD-31B9-4DCE-94FA-7BB694049F38}"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2D1104-6F1F-4D6C-AD17-4E2110297D6C}"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33656D-B946-406A-819C-80841D9C830E}"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271F38-6506-45B2-92D1-F03723A51B6B}"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2C2AC8-EA52-47D3-8A2B-C6EDEED3AEF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0CD465-CE4D-4681-ADFA-DBD12AF8214B}"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ctrTitle"/>
          </p:nvPr>
        </p:nvSpPr>
        <p:spPr>
          <a:xfrm>
            <a:off x="1279525" y="1600200"/>
            <a:ext cx="7085013" cy="1066800"/>
          </a:xfrm>
        </p:spPr>
        <p:txBody>
          <a:bodyPr/>
          <a:lstStyle>
            <a:lvl1pPr>
              <a:defRPr/>
            </a:lvl1pPr>
          </a:lstStyle>
          <a:p>
            <a:r>
              <a:rPr lang="en-US"/>
              <a:t>Click to edit Master title style</a:t>
            </a:r>
          </a:p>
        </p:txBody>
      </p:sp>
      <p:sp>
        <p:nvSpPr>
          <p:cNvPr id="21299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56950B5-5769-4345-A7A5-179DBA5304DC}" type="slidenum">
              <a:rPr lang="en-US"/>
              <a:pPr>
                <a:defRPr/>
              </a:pPr>
              <a:t>‹#›</a:t>
            </a:fld>
            <a:endParaRPr lang="en-US" dirty="0"/>
          </a:p>
        </p:txBody>
      </p:sp>
    </p:spTree>
  </p:cSld>
  <p:clrMapOvr>
    <a:masterClrMapping/>
  </p:clrMapOvr>
  <p:transition xmlns:p14="http://schemas.microsoft.com/office/powerpoint/2010/mai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598C10-B279-48CC-9DD4-8EC83195C44D}" type="slidenum">
              <a:rPr lang="en-US"/>
              <a:pPr>
                <a:defRPr/>
              </a:pPr>
              <a:t>‹#›</a:t>
            </a:fld>
            <a:endParaRPr lang="en-US" dirty="0"/>
          </a:p>
        </p:txBody>
      </p:sp>
    </p:spTree>
  </p:cSld>
  <p:clrMapOvr>
    <a:masterClrMapping/>
  </p:clrMapOvr>
  <p:transition xmlns:p14="http://schemas.microsoft.com/office/powerpoint/2010/mai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78CA4D-50D0-4F99-AAFB-0EBAEF53AAF6}" type="slidenum">
              <a:rPr lang="en-US"/>
              <a:pPr>
                <a:defRPr/>
              </a:pPr>
              <a:t>‹#›</a:t>
            </a:fld>
            <a:endParaRPr lang="en-US" dirty="0"/>
          </a:p>
        </p:txBody>
      </p:sp>
    </p:spTree>
  </p:cSld>
  <p:clrMapOvr>
    <a:masterClrMapping/>
  </p:clrMapOvr>
  <p:transition xmlns:p14="http://schemas.microsoft.com/office/powerpoint/2010/mai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05323A-6B6B-4478-8312-140C6C074565}" type="slidenum">
              <a:rPr lang="en-US"/>
              <a:pPr>
                <a:defRPr/>
              </a:pPr>
              <a:t>‹#›</a:t>
            </a:fld>
            <a:endParaRPr lang="en-US" dirty="0"/>
          </a:p>
        </p:txBody>
      </p:sp>
    </p:spTree>
  </p:cSld>
  <p:clrMapOvr>
    <a:masterClrMapping/>
  </p:clrMapOvr>
  <p:transition xmlns:p14="http://schemas.microsoft.com/office/powerpoint/2010/mai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6DE65E2-50AD-4807-AEB6-3AF8A196C695}" type="slidenum">
              <a:rPr lang="en-US"/>
              <a:pPr>
                <a:defRPr/>
              </a:pPr>
              <a:t>‹#›</a:t>
            </a:fld>
            <a:endParaRPr lang="en-US" dirty="0"/>
          </a:p>
        </p:txBody>
      </p:sp>
    </p:spTree>
  </p:cSld>
  <p:clrMapOvr>
    <a:masterClrMapping/>
  </p:clrMapOvr>
  <p:transition xmlns:p14="http://schemas.microsoft.com/office/powerpoint/2010/mai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F5CFD7-D2DC-4079-B82A-0B88E048EF00}" type="slidenum">
              <a:rPr lang="en-US"/>
              <a:pPr>
                <a:defRPr/>
              </a:pPr>
              <a:t>‹#›</a:t>
            </a:fld>
            <a:endParaRPr lang="en-US" dirty="0"/>
          </a:p>
        </p:txBody>
      </p:sp>
    </p:spTree>
  </p:cSld>
  <p:clrMapOvr>
    <a:masterClrMapping/>
  </p:clrMapOvr>
  <p:transition xmlns:p14="http://schemas.microsoft.com/office/powerpoint/2010/mai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DBCF197-3FD8-4BA3-A772-952AD96919BE}" type="slidenum">
              <a:rPr lang="en-US"/>
              <a:pPr>
                <a:defRPr/>
              </a:pPr>
              <a:t>‹#›</a:t>
            </a:fld>
            <a:endParaRPr lang="en-US" dirty="0"/>
          </a:p>
        </p:txBody>
      </p:sp>
    </p:spTree>
  </p:cSld>
  <p:clrMapOvr>
    <a:masterClrMapping/>
  </p:clrMapOvr>
  <p:transition xmlns:p14="http://schemas.microsoft.com/office/powerpoint/2010/mai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2399C3-2A90-4FA1-AD6E-662FC1D4B814}" type="slidenum">
              <a:rPr lang="en-US"/>
              <a:pPr>
                <a:defRPr/>
              </a:pPr>
              <a:t>‹#›</a:t>
            </a:fld>
            <a:endParaRPr lang="en-US" dirty="0"/>
          </a:p>
        </p:txBody>
      </p:sp>
    </p:spTree>
  </p:cSld>
  <p:clrMapOvr>
    <a:masterClrMapping/>
  </p:clrMapOvr>
  <p:transition xmlns:p14="http://schemas.microsoft.com/office/powerpoint/2010/mai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8FEC4C-7AEC-49A2-8554-BEEC6F86E5CA}" type="slidenum">
              <a:rPr lang="en-US"/>
              <a:pPr>
                <a:defRPr/>
              </a:pPr>
              <a:t>‹#›</a:t>
            </a:fld>
            <a:endParaRPr lang="en-US" dirty="0"/>
          </a:p>
        </p:txBody>
      </p:sp>
    </p:spTree>
  </p:cSld>
  <p:clrMapOvr>
    <a:masterClrMapping/>
  </p:clrMapOvr>
  <p:transition xmlns:p14="http://schemas.microsoft.com/office/powerpoint/2010/mai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FF9CC9-12BC-4C0D-92E2-8E7477756033}" type="slidenum">
              <a:rPr lang="en-US"/>
              <a:pPr>
                <a:defRPr/>
              </a:pPr>
              <a:t>‹#›</a:t>
            </a:fld>
            <a:endParaRPr lang="en-US" dirty="0"/>
          </a:p>
        </p:txBody>
      </p:sp>
    </p:spTree>
  </p:cSld>
  <p:clrMapOvr>
    <a:masterClrMapping/>
  </p:clrMapOvr>
  <p:transition xmlns:p14="http://schemas.microsoft.com/office/powerpoint/2010/mai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F6F700-B461-4A2F-830C-13F7D3D82949}"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42F7D1-7C3F-4AF3-9D6B-4B2BB8523B37}" type="slidenum">
              <a:rPr lang="en-US"/>
              <a:pPr>
                <a:defRPr/>
              </a:pPr>
              <a:t>‹#›</a:t>
            </a:fld>
            <a:endParaRPr lang="en-US" dirty="0"/>
          </a:p>
        </p:txBody>
      </p:sp>
    </p:spTree>
  </p:cSld>
  <p:clrMapOvr>
    <a:masterClrMapping/>
  </p:clrMapOvr>
  <p:transition xmlns:p14="http://schemas.microsoft.com/office/powerpoint/2010/mai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pPr>
              <a:defRPr/>
            </a:pPr>
            <a:fld id="{E94AAA88-1D2C-4FEA-90AB-5715D0A42A55}" type="slidenum">
              <a:rPr lang="en-US"/>
              <a:pPr>
                <a:defRPr/>
              </a:pPr>
              <a:t>‹#›</a:t>
            </a:fld>
            <a:endParaRPr lang="en-US" dirty="0"/>
          </a:p>
        </p:txBody>
      </p:sp>
    </p:spTree>
  </p:cSld>
  <p:clrMapOvr>
    <a:masterClrMapping/>
  </p:clrMapOvr>
  <p:transition xmlns:p14="http://schemas.microsoft.com/office/powerpoint/2010/mai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301625" y="6245225"/>
            <a:ext cx="2289175"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289175" cy="476250"/>
          </a:xfrm>
        </p:spPr>
        <p:txBody>
          <a:bodyPr/>
          <a:lstStyle>
            <a:lvl1pPr>
              <a:defRPr/>
            </a:lvl1pPr>
          </a:lstStyle>
          <a:p>
            <a:pPr>
              <a:defRPr/>
            </a:pPr>
            <a:fld id="{11A28B46-ED4B-4631-89A2-2F7FCAE2ABA1}" type="slidenum">
              <a:rPr lang="en-US"/>
              <a:pPr>
                <a:defRPr/>
              </a:pPr>
              <a:t>‹#›</a:t>
            </a:fld>
            <a:endParaRPr lang="en-US" dirty="0"/>
          </a:p>
        </p:txBody>
      </p:sp>
    </p:spTree>
  </p:cSld>
  <p:clrMapOvr>
    <a:masterClrMapping/>
  </p:clrMapOvr>
  <p:transition xmlns:p14="http://schemas.microsoft.com/office/powerpoint/2010/mai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1625" y="6245225"/>
            <a:ext cx="2289175"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289175" cy="476250"/>
          </a:xfrm>
        </p:spPr>
        <p:txBody>
          <a:bodyPr/>
          <a:lstStyle>
            <a:lvl1pPr>
              <a:defRPr/>
            </a:lvl1pPr>
          </a:lstStyle>
          <a:p>
            <a:pPr>
              <a:defRPr/>
            </a:pPr>
            <a:fld id="{2661BE88-D436-40B0-B4A1-40A95DAC9910}" type="slidenum">
              <a:rPr lang="en-US"/>
              <a:pPr>
                <a:defRPr/>
              </a:pPr>
              <a:t>‹#›</a:t>
            </a:fld>
            <a:endParaRPr lang="en-US" dirty="0"/>
          </a:p>
        </p:txBody>
      </p:sp>
    </p:spTree>
  </p:cSld>
  <p:clrMapOvr>
    <a:masterClrMapping/>
  </p:clrMapOvr>
  <p:transition xmlns:p14="http://schemas.microsoft.com/office/powerpoint/2010/mai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7693025"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4300538"/>
            <a:ext cx="7693025"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696CDA-43CD-4CF7-B1C4-AE3723F5C0CF}"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76441D-D53F-4281-859D-DA50BED97990}"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194175" cy="4498975"/>
          </a:xfrm>
        </p:spPr>
        <p:txBody>
          <a:bodyPr/>
          <a:lstStyle/>
          <a:p>
            <a:pPr lvl="0"/>
            <a:endParaRPr lang="en-US" noProof="0" dirty="0" smtClean="0"/>
          </a:p>
        </p:txBody>
      </p:sp>
      <p:sp>
        <p:nvSpPr>
          <p:cNvPr id="5" name="Date Placeholder 4"/>
          <p:cNvSpPr>
            <a:spLocks noGrp="1"/>
          </p:cNvSpPr>
          <p:nvPr>
            <p:ph type="dt" sz="half" idx="10"/>
          </p:nvPr>
        </p:nvSpPr>
        <p:spPr>
          <a:xfrm>
            <a:off x="301625" y="6245225"/>
            <a:ext cx="2289175"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pPr>
              <a:defRPr/>
            </a:pPr>
            <a:fld id="{D5EB59BD-9F19-48D4-95AE-DD1757B981FB}" type="slidenum">
              <a:rPr lang="en-US"/>
              <a:pPr>
                <a:defRPr/>
              </a:pPr>
              <a:t>‹#›</a:t>
            </a:fld>
            <a:endParaRPr lang="en-US" dirty="0"/>
          </a:p>
        </p:txBody>
      </p:sp>
    </p:spTree>
  </p:cSld>
  <p:clrMapOvr>
    <a:masterClrMapping/>
  </p:clrMapOvr>
  <p:transition xmlns:p14="http://schemas.microsoft.com/office/powerpoint/2010/mai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57C0796-B378-4B1F-BB58-37F144AC3D5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1943760-A90E-4DAC-BCE3-89817DD640D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80FF65-AF81-4FC3-B4EF-063FEC87179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20D4FF-825E-4ABB-92B8-9D23F81FC0D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slideLayout" Target="../slideLayouts/slideLayout53.xml"/><Relationship Id="rId15" Type="http://schemas.openxmlformats.org/officeDocument/2006/relationships/slideLayout" Target="../slideLayouts/slideLayout54.xml"/><Relationship Id="rId16" Type="http://schemas.openxmlformats.org/officeDocument/2006/relationships/slideLayout" Target="../slideLayouts/slideLayout55.xml"/><Relationship Id="rId17" Type="http://schemas.openxmlformats.org/officeDocument/2006/relationships/slideLayout" Target="../slideLayouts/slideLayout56.xml"/><Relationship Id="rId18" Type="http://schemas.openxmlformats.org/officeDocument/2006/relationships/theme" Target="../theme/theme4.xml"/><Relationship Id="rId19" Type="http://schemas.openxmlformats.org/officeDocument/2006/relationships/image" Target="../media/image1.png"/><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9204" name="Rectangle 4"/>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179205" name="Rectangle 5"/>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179206" name="Rectangle 6"/>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6964917B-1973-4045-AF6F-FDBEB1DDEAF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84"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85" r:id="rId12"/>
    <p:sldLayoutId id="2147484186" r:id="rId13"/>
    <p:sldLayoutId id="2147484187" r:id="rId14"/>
    <p:sldLayoutId id="2147484148" r:id="rId15"/>
    <p:sldLayoutId id="2147484149" r:id="rId16"/>
    <p:sldLayoutId id="2147484188" r:id="rId17"/>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447800" y="274638"/>
            <a:ext cx="73136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1447800" y="1600200"/>
            <a:ext cx="731361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1252" name="Rectangle 4"/>
          <p:cNvSpPr>
            <a:spLocks noGrp="1" noChangeArrowheads="1"/>
          </p:cNvSpPr>
          <p:nvPr>
            <p:ph type="dt" sz="half" idx="2"/>
          </p:nvPr>
        </p:nvSpPr>
        <p:spPr bwMode="auto">
          <a:xfrm>
            <a:off x="1443038"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81253" name="Rectangle 5"/>
          <p:cNvSpPr>
            <a:spLocks noGrp="1" noChangeArrowheads="1"/>
          </p:cNvSpPr>
          <p:nvPr>
            <p:ph type="ftr" sz="quarter" idx="3"/>
          </p:nvPr>
        </p:nvSpPr>
        <p:spPr bwMode="auto">
          <a:xfrm>
            <a:off x="3733800" y="6524625"/>
            <a:ext cx="2895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en-US"/>
          </a:p>
        </p:txBody>
      </p:sp>
      <p:sp>
        <p:nvSpPr>
          <p:cNvPr id="181254" name="Rectangle 6"/>
          <p:cNvSpPr>
            <a:spLocks noGrp="1" noChangeArrowheads="1"/>
          </p:cNvSpPr>
          <p:nvPr>
            <p:ph type="sldNum" sz="quarter" idx="4"/>
          </p:nvPr>
        </p:nvSpPr>
        <p:spPr bwMode="auto">
          <a:xfrm>
            <a:off x="6781800"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58789D15-42E9-4106-8064-99FFAF0FDC0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8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8420" name="Rectangle 4"/>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188421" name="Rectangle 5"/>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188422" name="Rectangle 6"/>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D2F34612-D883-47EC-8E83-80164080B0B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1972" name="Rectangle 4"/>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211973" name="Rectangle 5"/>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211974" name="Rectangle 6"/>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C307D976-EB89-4597-A2D3-79D2F2012D2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93"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94" r:id="rId12"/>
    <p:sldLayoutId id="2147484195" r:id="rId13"/>
    <p:sldLayoutId id="2147484196" r:id="rId14"/>
    <p:sldLayoutId id="2147484182" r:id="rId15"/>
    <p:sldLayoutId id="2147484183" r:id="rId16"/>
    <p:sldLayoutId id="2147484197" r:id="rId17"/>
  </p:sldLayoutIdLst>
  <p:transition xmlns:p14="http://schemas.microsoft.com/office/powerpoint/2010/main" spd="med">
    <p:fade thruBlk="1"/>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3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www.signingapp.com/ssd_desktop.html" TargetMode="External"/><Relationship Id="rId4" Type="http://schemas.openxmlformats.org/officeDocument/2006/relationships/hyperlink" Target="http://www.icommunicator.com" TargetMode="External"/><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3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hyperlink" Target="http://www.aisquared.com/Products/zoomtextmrd/index.cfm" TargetMode="External"/><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png"/><Relationship Id="rId1" Type="http://schemas.openxmlformats.org/officeDocument/2006/relationships/slideLayout" Target="../slideLayouts/slideLayout30.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3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2.freedomscientific.com" TargetMode="External"/><Relationship Id="rId4" Type="http://schemas.openxmlformats.org/officeDocument/2006/relationships/hyperlink" Target="http://www.kurzweiledu.com" TargetMode="External"/><Relationship Id="rId5" Type="http://schemas.openxmlformats.org/officeDocument/2006/relationships/hyperlink" Target="http://www.readingmadeez.com/" TargetMode="External"/><Relationship Id="rId1" Type="http://schemas.openxmlformats.org/officeDocument/2006/relationships/slideLayout" Target="../slideLayouts/slideLayout3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3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3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3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1087387" y="1000125"/>
            <a:ext cx="7085013" cy="5072063"/>
          </a:xfrm>
        </p:spPr>
        <p:txBody>
          <a:bodyPr/>
          <a:lstStyle/>
          <a:p>
            <a:pPr algn="ctr" eaLnBrk="1" hangingPunct="1"/>
            <a:r>
              <a:rPr lang="en-US" altLang="ko-KR" sz="4400" dirty="0" smtClean="0">
                <a:latin typeface="Georgia" pitchFamily="18" charset="0"/>
                <a:ea typeface="굴림" pitchFamily="34" charset="-127"/>
              </a:rPr>
              <a:t>Multiple Means of Representation</a:t>
            </a:r>
            <a:br>
              <a:rPr lang="en-US" altLang="ko-KR" sz="4400" dirty="0" smtClean="0">
                <a:latin typeface="Georgia" pitchFamily="18" charset="0"/>
                <a:ea typeface="굴림" pitchFamily="34" charset="-127"/>
              </a:rPr>
            </a:br>
            <a:r>
              <a:rPr lang="en-US" altLang="ko-KR" sz="4400" dirty="0" smtClean="0">
                <a:latin typeface="Georgia" pitchFamily="18" charset="0"/>
                <a:ea typeface="굴림" pitchFamily="34" charset="-127"/>
              </a:rPr>
              <a:t>Providing Access to Print Text</a:t>
            </a:r>
            <a:br>
              <a:rPr lang="en-US" altLang="ko-KR" sz="4400" dirty="0" smtClean="0">
                <a:latin typeface="Georgia" pitchFamily="18" charset="0"/>
                <a:ea typeface="굴림" pitchFamily="34" charset="-127"/>
              </a:rPr>
            </a:br>
            <a:r>
              <a:rPr lang="en-US" altLang="ko-KR" sz="4400" dirty="0" smtClean="0">
                <a:latin typeface="Georgia" pitchFamily="18" charset="0"/>
                <a:ea typeface="굴림" pitchFamily="34" charset="-127"/>
              </a:rPr>
              <a:t/>
            </a:r>
            <a:br>
              <a:rPr lang="en-US" altLang="ko-KR" sz="4400" dirty="0" smtClean="0">
                <a:latin typeface="Georgia" pitchFamily="18" charset="0"/>
                <a:ea typeface="굴림" pitchFamily="34" charset="-127"/>
              </a:rPr>
            </a:br>
            <a:r>
              <a:rPr lang="en-US" altLang="ko-KR" dirty="0" smtClean="0">
                <a:latin typeface="Georgia" pitchFamily="18" charset="0"/>
                <a:ea typeface="굴림" pitchFamily="34" charset="-127"/>
              </a:rPr>
              <a:t>Dr. Anya </a:t>
            </a:r>
            <a:r>
              <a:rPr lang="en-US" altLang="ko-KR" dirty="0" err="1" smtClean="0">
                <a:latin typeface="Georgia" pitchFamily="18" charset="0"/>
                <a:ea typeface="굴림" pitchFamily="34" charset="-127"/>
              </a:rPr>
              <a:t>Evmenova</a:t>
            </a:r>
            <a:r>
              <a:rPr lang="en-US" altLang="ko-KR" sz="4400" dirty="0" smtClean="0">
                <a:latin typeface="Georgia" pitchFamily="18" charset="0"/>
                <a:ea typeface="굴림" pitchFamily="34" charset="-127"/>
              </a:rPr>
              <a:t/>
            </a:r>
            <a:br>
              <a:rPr lang="en-US" altLang="ko-KR" sz="4400" dirty="0" smtClean="0">
                <a:latin typeface="Georgia" pitchFamily="18" charset="0"/>
                <a:ea typeface="굴림" pitchFamily="34" charset="-127"/>
              </a:rPr>
            </a:br>
            <a:endParaRPr lang="en-US" altLang="ko-KR" sz="4400" dirty="0" smtClean="0">
              <a:latin typeface="Georgia" pitchFamily="18" charset="0"/>
              <a:ea typeface="굴림" pitchFamily="34" charset="-127"/>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36512" y="6381328"/>
            <a:ext cx="914400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a:lstStyle>
          <a:p>
            <a:pPr algn="ctr"/>
            <a:r>
              <a:rPr lang="en-US" sz="2400" i="1" dirty="0" smtClean="0">
                <a:solidFill>
                  <a:srgbClr val="FF0000"/>
                </a:solidFill>
                <a:latin typeface="Georgia"/>
                <a:cs typeface="Georgia"/>
              </a:rPr>
              <a:t>1.1 Offer ways of customizing the display of information</a:t>
            </a:r>
            <a:endParaRPr lang="en-US" sz="2400" i="1" dirty="0">
              <a:solidFill>
                <a:srgbClr val="FF0000"/>
              </a:solidFill>
              <a:latin typeface="Georgia"/>
              <a:cs typeface="Georgia"/>
            </a:endParaRPr>
          </a:p>
        </p:txBody>
      </p:sp>
      <p:sp>
        <p:nvSpPr>
          <p:cNvPr id="2" name="Title 1"/>
          <p:cNvSpPr>
            <a:spLocks noGrp="1"/>
          </p:cNvSpPr>
          <p:nvPr>
            <p:ph type="title"/>
          </p:nvPr>
        </p:nvSpPr>
        <p:spPr>
          <a:xfrm>
            <a:off x="1279525" y="392906"/>
            <a:ext cx="7086600" cy="731838"/>
          </a:xfrm>
        </p:spPr>
        <p:txBody>
          <a:bodyPr/>
          <a:lstStyle/>
          <a:p>
            <a:pPr algn="ctr"/>
            <a:r>
              <a:rPr lang="en-US" dirty="0" smtClean="0">
                <a:latin typeface="Georgia"/>
                <a:cs typeface="Georgia"/>
              </a:rPr>
              <a:t>Low Tech Solutions</a:t>
            </a:r>
            <a:endParaRPr lang="en-US" dirty="0">
              <a:latin typeface="Georgia"/>
              <a:cs typeface="Georgia"/>
            </a:endParaRPr>
          </a:p>
        </p:txBody>
      </p:sp>
      <p:sp>
        <p:nvSpPr>
          <p:cNvPr id="11" name="Rectangle 3"/>
          <p:cNvSpPr>
            <a:spLocks noGrp="1" noChangeArrowheads="1"/>
          </p:cNvSpPr>
          <p:nvPr>
            <p:ph idx="1"/>
          </p:nvPr>
        </p:nvSpPr>
        <p:spPr>
          <a:xfrm>
            <a:off x="899592" y="1340768"/>
            <a:ext cx="7776864" cy="5040560"/>
          </a:xfrm>
        </p:spPr>
        <p:txBody>
          <a:bodyPr/>
          <a:lstStyle/>
          <a:p>
            <a:pPr eaLnBrk="1" hangingPunct="1"/>
            <a:r>
              <a:rPr lang="en-US" altLang="ko-KR" dirty="0" smtClean="0">
                <a:latin typeface="Georgia" pitchFamily="18" charset="0"/>
                <a:ea typeface="굴림" pitchFamily="34" charset="-127"/>
              </a:rPr>
              <a:t>Enlarged print or text produced in Braille</a:t>
            </a:r>
          </a:p>
          <a:p>
            <a:pPr marL="0" indent="0" eaLnBrk="1" hangingPunct="1">
              <a:buNone/>
            </a:pPr>
            <a:endParaRPr lang="en-US" altLang="ko-KR" dirty="0" smtClean="0">
              <a:latin typeface="Georgia" pitchFamily="18" charset="0"/>
              <a:ea typeface="굴림" pitchFamily="34" charset="-127"/>
            </a:endParaRPr>
          </a:p>
          <a:p>
            <a:pPr eaLnBrk="1" hangingPunct="1"/>
            <a:r>
              <a:rPr lang="en-US" dirty="0" smtClean="0">
                <a:latin typeface="Georgia" pitchFamily="18" charset="0"/>
              </a:rPr>
              <a:t>Books on tape</a:t>
            </a:r>
          </a:p>
          <a:p>
            <a:pPr marL="0" indent="0" eaLnBrk="1" hangingPunct="1">
              <a:buNone/>
            </a:pPr>
            <a:endParaRPr lang="en-US" dirty="0" smtClean="0">
              <a:latin typeface="Georgia" pitchFamily="18" charset="0"/>
            </a:endParaRPr>
          </a:p>
          <a:p>
            <a:pPr eaLnBrk="1" hangingPunct="1"/>
            <a:r>
              <a:rPr lang="en-US" dirty="0" smtClean="0">
                <a:latin typeface="Georgia" pitchFamily="18" charset="0"/>
              </a:rPr>
              <a:t>Eye lighter</a:t>
            </a:r>
          </a:p>
          <a:p>
            <a:pPr eaLnBrk="1" hangingPunct="1"/>
            <a:endParaRPr lang="en-US" dirty="0" smtClean="0">
              <a:latin typeface="Georgia" pitchFamily="18" charset="0"/>
            </a:endParaRPr>
          </a:p>
          <a:p>
            <a:pPr eaLnBrk="1" hangingPunct="1"/>
            <a:r>
              <a:rPr lang="en-US" dirty="0" smtClean="0">
                <a:latin typeface="Georgia" pitchFamily="18" charset="0"/>
              </a:rPr>
              <a:t>Highlighting tape</a:t>
            </a:r>
          </a:p>
          <a:p>
            <a:pPr eaLnBrk="1" hangingPunct="1"/>
            <a:endParaRPr lang="en-US" dirty="0">
              <a:latin typeface="Georgia" pitchFamily="18" charset="0"/>
            </a:endParaRPr>
          </a:p>
          <a:p>
            <a:pPr eaLnBrk="1" hangingPunct="1"/>
            <a:endParaRPr lang="en-US" dirty="0" smtClean="0">
              <a:latin typeface="Georgia" pitchFamily="18" charset="0"/>
            </a:endParaRPr>
          </a:p>
          <a:p>
            <a:pPr eaLnBrk="1" hangingPunct="1"/>
            <a:endParaRPr lang="en-US" dirty="0" smtClean="0">
              <a:latin typeface="Georgia" pitchFamily="18" charset="0"/>
            </a:endParaRPr>
          </a:p>
          <a:p>
            <a:pPr eaLnBrk="1" hangingPunct="1"/>
            <a:endParaRPr lang="en-US" dirty="0" smtClean="0">
              <a:latin typeface="Georgia" pitchFamily="18" charset="0"/>
            </a:endParaRPr>
          </a:p>
        </p:txBody>
      </p:sp>
      <p:pic>
        <p:nvPicPr>
          <p:cNvPr id="3" name="Picture 2"/>
          <p:cNvPicPr>
            <a:picLocks noChangeAspect="1"/>
          </p:cNvPicPr>
          <p:nvPr/>
        </p:nvPicPr>
        <p:blipFill>
          <a:blip r:embed="rId3"/>
          <a:stretch>
            <a:fillRect/>
          </a:stretch>
        </p:blipFill>
        <p:spPr>
          <a:xfrm>
            <a:off x="6804248" y="4917536"/>
            <a:ext cx="1944216" cy="1463792"/>
          </a:xfrm>
          <a:prstGeom prst="rect">
            <a:avLst/>
          </a:prstGeom>
        </p:spPr>
      </p:pic>
      <p:pic>
        <p:nvPicPr>
          <p:cNvPr id="4" name="Picture 3"/>
          <p:cNvPicPr>
            <a:picLocks noChangeAspect="1"/>
          </p:cNvPicPr>
          <p:nvPr/>
        </p:nvPicPr>
        <p:blipFill>
          <a:blip r:embed="rId4"/>
          <a:stretch>
            <a:fillRect/>
          </a:stretch>
        </p:blipFill>
        <p:spPr>
          <a:xfrm>
            <a:off x="6372200" y="1844824"/>
            <a:ext cx="2319263" cy="1304585"/>
          </a:xfrm>
          <a:prstGeom prst="rect">
            <a:avLst/>
          </a:prstGeom>
        </p:spPr>
      </p:pic>
      <p:pic>
        <p:nvPicPr>
          <p:cNvPr id="6" name="Picture 5"/>
          <p:cNvPicPr>
            <a:picLocks noChangeAspect="1"/>
          </p:cNvPicPr>
          <p:nvPr/>
        </p:nvPicPr>
        <p:blipFill>
          <a:blip r:embed="rId5"/>
          <a:stretch>
            <a:fillRect/>
          </a:stretch>
        </p:blipFill>
        <p:spPr>
          <a:xfrm>
            <a:off x="6804248" y="3197786"/>
            <a:ext cx="1864157" cy="1959406"/>
          </a:xfrm>
          <a:prstGeom prst="rect">
            <a:avLst/>
          </a:prstGeom>
        </p:spPr>
      </p:pic>
      <p:pic>
        <p:nvPicPr>
          <p:cNvPr id="7" name="Picture 6"/>
          <p:cNvPicPr>
            <a:picLocks noChangeAspect="1"/>
          </p:cNvPicPr>
          <p:nvPr/>
        </p:nvPicPr>
        <p:blipFill>
          <a:blip r:embed="rId6"/>
          <a:stretch>
            <a:fillRect/>
          </a:stretch>
        </p:blipFill>
        <p:spPr>
          <a:xfrm>
            <a:off x="4932040" y="4725144"/>
            <a:ext cx="1719064" cy="1719064"/>
          </a:xfrm>
          <a:prstGeom prst="rect">
            <a:avLst/>
          </a:prstGeom>
        </p:spPr>
      </p:pic>
    </p:spTree>
    <p:extLst>
      <p:ext uri="{BB962C8B-B14F-4D97-AF65-F5344CB8AC3E}">
        <p14:creationId xmlns:p14="http://schemas.microsoft.com/office/powerpoint/2010/main" val="1200893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2-10-07 at 3.14.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5589240"/>
            <a:ext cx="4419600" cy="660400"/>
          </a:xfrm>
          <a:prstGeom prst="rect">
            <a:avLst/>
          </a:prstGeom>
        </p:spPr>
      </p:pic>
      <p:sp>
        <p:nvSpPr>
          <p:cNvPr id="8" name="TextBox 7"/>
          <p:cNvSpPr txBox="1"/>
          <p:nvPr/>
        </p:nvSpPr>
        <p:spPr>
          <a:xfrm>
            <a:off x="467544" y="5365665"/>
            <a:ext cx="1728192" cy="101566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a:buFont typeface="Arial"/>
              <a:buChar char="•"/>
            </a:pPr>
            <a:r>
              <a:rPr lang="en-US" sz="1400" dirty="0" smtClean="0"/>
              <a:t>SMALL</a:t>
            </a:r>
            <a:endParaRPr lang="en-US" dirty="0" smtClean="0"/>
          </a:p>
          <a:p>
            <a:pPr marL="285750" indent="-285750">
              <a:buFont typeface="Arial"/>
              <a:buChar char="•"/>
            </a:pPr>
            <a:r>
              <a:rPr lang="en-US" dirty="0" smtClean="0"/>
              <a:t>MEDIUM</a:t>
            </a:r>
          </a:p>
          <a:p>
            <a:pPr marL="285750" indent="-285750">
              <a:buFont typeface="Arial"/>
              <a:buChar char="•"/>
            </a:pPr>
            <a:r>
              <a:rPr lang="en-US" sz="2800" dirty="0" smtClean="0"/>
              <a:t>LARGE</a:t>
            </a:r>
            <a:endParaRPr lang="en-US" dirty="0"/>
          </a:p>
        </p:txBody>
      </p:sp>
      <p:sp>
        <p:nvSpPr>
          <p:cNvPr id="10" name="Title 1"/>
          <p:cNvSpPr txBox="1">
            <a:spLocks/>
          </p:cNvSpPr>
          <p:nvPr/>
        </p:nvSpPr>
        <p:spPr bwMode="auto">
          <a:xfrm>
            <a:off x="36512" y="6381328"/>
            <a:ext cx="914400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a:lstStyle>
          <a:p>
            <a:pPr algn="ctr"/>
            <a:r>
              <a:rPr lang="en-US" sz="2400" i="1" dirty="0" smtClean="0">
                <a:solidFill>
                  <a:srgbClr val="FF0000"/>
                </a:solidFill>
                <a:latin typeface="Georgia"/>
                <a:cs typeface="Georgia"/>
              </a:rPr>
              <a:t>1.1 Offer ways of customizing the display of information</a:t>
            </a:r>
            <a:endParaRPr lang="en-US" sz="2400" i="1" dirty="0">
              <a:solidFill>
                <a:srgbClr val="FF0000"/>
              </a:solidFill>
              <a:latin typeface="Georgia"/>
              <a:cs typeface="Georgia"/>
            </a:endParaRPr>
          </a:p>
        </p:txBody>
      </p:sp>
      <p:sp>
        <p:nvSpPr>
          <p:cNvPr id="2" name="Title 1"/>
          <p:cNvSpPr>
            <a:spLocks noGrp="1"/>
          </p:cNvSpPr>
          <p:nvPr>
            <p:ph type="title"/>
          </p:nvPr>
        </p:nvSpPr>
        <p:spPr>
          <a:xfrm>
            <a:off x="1279525" y="620688"/>
            <a:ext cx="7086600" cy="731838"/>
          </a:xfrm>
        </p:spPr>
        <p:txBody>
          <a:bodyPr/>
          <a:lstStyle/>
          <a:p>
            <a:pPr algn="ctr"/>
            <a:r>
              <a:rPr lang="en-US" dirty="0" smtClean="0">
                <a:latin typeface="Georgia"/>
                <a:cs typeface="Georgia"/>
              </a:rPr>
              <a:t>Built-in Features</a:t>
            </a:r>
            <a:endParaRPr lang="en-US" dirty="0">
              <a:latin typeface="Georgia"/>
              <a:cs typeface="Georgia"/>
            </a:endParaRPr>
          </a:p>
        </p:txBody>
      </p:sp>
      <p:sp>
        <p:nvSpPr>
          <p:cNvPr id="11" name="Rectangle 3"/>
          <p:cNvSpPr>
            <a:spLocks noGrp="1" noChangeArrowheads="1"/>
          </p:cNvSpPr>
          <p:nvPr>
            <p:ph idx="1"/>
          </p:nvPr>
        </p:nvSpPr>
        <p:spPr>
          <a:xfrm>
            <a:off x="1259632" y="1340768"/>
            <a:ext cx="6048672" cy="4464496"/>
          </a:xfrm>
        </p:spPr>
        <p:txBody>
          <a:bodyPr/>
          <a:lstStyle/>
          <a:p>
            <a:pPr eaLnBrk="1" hangingPunct="1"/>
            <a:r>
              <a:rPr lang="en-US" dirty="0" smtClean="0">
                <a:latin typeface="Georgia" pitchFamily="18" charset="0"/>
              </a:rPr>
              <a:t>In various programs and platforms</a:t>
            </a:r>
          </a:p>
          <a:p>
            <a:pPr lvl="1" eaLnBrk="1" hangingPunct="1"/>
            <a:r>
              <a:rPr lang="en-US" dirty="0" smtClean="0">
                <a:latin typeface="Georgia" pitchFamily="18" charset="0"/>
              </a:rPr>
              <a:t>Change Font, Background Colors</a:t>
            </a:r>
          </a:p>
          <a:p>
            <a:pPr lvl="1" eaLnBrk="1" hangingPunct="1"/>
            <a:endParaRPr lang="en-US" dirty="0" smtClean="0">
              <a:latin typeface="Georgia" pitchFamily="18" charset="0"/>
            </a:endParaRPr>
          </a:p>
          <a:p>
            <a:pPr lvl="1" eaLnBrk="1" hangingPunct="1"/>
            <a:r>
              <a:rPr lang="en-US" dirty="0" smtClean="0">
                <a:latin typeface="Georgia" pitchFamily="18" charset="0"/>
              </a:rPr>
              <a:t>High </a:t>
            </a:r>
            <a:r>
              <a:rPr lang="en-US" dirty="0">
                <a:latin typeface="Georgia" pitchFamily="18" charset="0"/>
              </a:rPr>
              <a:t>Contrast (Invert Colors on </a:t>
            </a:r>
            <a:r>
              <a:rPr lang="en-US" dirty="0" smtClean="0">
                <a:latin typeface="Georgia" pitchFamily="18" charset="0"/>
              </a:rPr>
              <a:t>Mac and </a:t>
            </a:r>
            <a:r>
              <a:rPr lang="en-US" dirty="0" err="1" smtClean="0">
                <a:latin typeface="Georgia" pitchFamily="18" charset="0"/>
              </a:rPr>
              <a:t>iPad</a:t>
            </a:r>
            <a:r>
              <a:rPr lang="en-US" dirty="0" smtClean="0">
                <a:latin typeface="Georgia" pitchFamily="18" charset="0"/>
              </a:rPr>
              <a:t>)</a:t>
            </a:r>
            <a:endParaRPr lang="en-US" dirty="0">
              <a:latin typeface="Georgia" pitchFamily="18" charset="0"/>
            </a:endParaRPr>
          </a:p>
          <a:p>
            <a:pPr lvl="1" eaLnBrk="1" hangingPunct="1"/>
            <a:r>
              <a:rPr lang="en-US" dirty="0">
                <a:latin typeface="Georgia" pitchFamily="18" charset="0"/>
              </a:rPr>
              <a:t>Magnifier (Zoom on </a:t>
            </a:r>
            <a:r>
              <a:rPr lang="en-US" dirty="0" smtClean="0">
                <a:latin typeface="Georgia" pitchFamily="18" charset="0"/>
              </a:rPr>
              <a:t>Mac and </a:t>
            </a:r>
            <a:r>
              <a:rPr lang="en-US" dirty="0" err="1" smtClean="0">
                <a:latin typeface="Georgia" pitchFamily="18" charset="0"/>
              </a:rPr>
              <a:t>iPad</a:t>
            </a:r>
            <a:r>
              <a:rPr lang="en-US" dirty="0" smtClean="0">
                <a:latin typeface="Georgia" pitchFamily="18" charset="0"/>
              </a:rPr>
              <a:t>)</a:t>
            </a:r>
            <a:endParaRPr lang="en-US" dirty="0">
              <a:latin typeface="Georgia" pitchFamily="18" charset="0"/>
            </a:endParaRPr>
          </a:p>
          <a:p>
            <a:pPr lvl="2" eaLnBrk="1" hangingPunct="1"/>
            <a:r>
              <a:rPr lang="en-US" dirty="0" smtClean="0">
                <a:latin typeface="Georgia" pitchFamily="18" charset="0"/>
              </a:rPr>
              <a:t>Windows (Start &gt;&gt; Control Panel &gt;&gt; Ease of Access)</a:t>
            </a:r>
          </a:p>
          <a:p>
            <a:pPr lvl="2" eaLnBrk="1" hangingPunct="1"/>
            <a:r>
              <a:rPr lang="en-US" dirty="0" smtClean="0">
                <a:latin typeface="Georgia" pitchFamily="18" charset="0"/>
              </a:rPr>
              <a:t>Mac (Apple &gt;&gt; Preferences &gt;&gt; Accessibility)</a:t>
            </a:r>
          </a:p>
          <a:p>
            <a:pPr lvl="2" eaLnBrk="1" hangingPunct="1"/>
            <a:r>
              <a:rPr lang="en-US" dirty="0" err="1" smtClean="0">
                <a:latin typeface="Georgia" pitchFamily="18" charset="0"/>
              </a:rPr>
              <a:t>iPads</a:t>
            </a:r>
            <a:r>
              <a:rPr lang="en-US" dirty="0" smtClean="0">
                <a:latin typeface="Georgia" pitchFamily="18" charset="0"/>
              </a:rPr>
              <a:t> (Settings &gt;&gt; Accessibility &gt;&gt; Vision)</a:t>
            </a:r>
          </a:p>
        </p:txBody>
      </p:sp>
    </p:spTree>
    <p:extLst>
      <p:ext uri="{BB962C8B-B14F-4D97-AF65-F5344CB8AC3E}">
        <p14:creationId xmlns:p14="http://schemas.microsoft.com/office/powerpoint/2010/main" val="23346776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1">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1">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525" y="536922"/>
            <a:ext cx="7086600" cy="731838"/>
          </a:xfrm>
        </p:spPr>
        <p:txBody>
          <a:bodyPr/>
          <a:lstStyle/>
          <a:p>
            <a:pPr algn="ctr"/>
            <a:r>
              <a:rPr lang="en-US" dirty="0" smtClean="0">
                <a:latin typeface="Georgia"/>
                <a:cs typeface="Georgia"/>
              </a:rPr>
              <a:t>Auditory Input</a:t>
            </a:r>
            <a:endParaRPr lang="en-US" dirty="0">
              <a:latin typeface="Georgia"/>
              <a:cs typeface="Georgia"/>
            </a:endParaRPr>
          </a:p>
        </p:txBody>
      </p:sp>
      <p:sp>
        <p:nvSpPr>
          <p:cNvPr id="5" name="Content Placeholder 4"/>
          <p:cNvSpPr>
            <a:spLocks noGrp="1"/>
          </p:cNvSpPr>
          <p:nvPr>
            <p:ph idx="1"/>
          </p:nvPr>
        </p:nvSpPr>
        <p:spPr>
          <a:xfrm>
            <a:off x="1043608" y="1268760"/>
            <a:ext cx="5760640" cy="4525963"/>
          </a:xfrm>
        </p:spPr>
        <p:txBody>
          <a:bodyPr/>
          <a:lstStyle/>
          <a:p>
            <a:r>
              <a:rPr lang="en-US" dirty="0" smtClean="0">
                <a:latin typeface="Georgia"/>
                <a:cs typeface="Georgia"/>
              </a:rPr>
              <a:t>Closed captions</a:t>
            </a:r>
          </a:p>
          <a:p>
            <a:endParaRPr lang="en-US" dirty="0">
              <a:latin typeface="Georgia"/>
              <a:cs typeface="Georgia"/>
            </a:endParaRPr>
          </a:p>
          <a:p>
            <a:r>
              <a:rPr lang="en-US" dirty="0" smtClean="0">
                <a:latin typeface="Georgia"/>
                <a:cs typeface="Georgia"/>
              </a:rPr>
              <a:t>ASL Dictionaries </a:t>
            </a:r>
            <a:r>
              <a:rPr lang="en-US" sz="1400" dirty="0" smtClean="0">
                <a:latin typeface="Georgia"/>
                <a:cs typeface="Georgia"/>
              </a:rPr>
              <a:t>illustrated and interactive 3D sign language </a:t>
            </a:r>
            <a:r>
              <a:rPr lang="en-US" sz="1400" dirty="0" err="1" smtClean="0">
                <a:latin typeface="Georgia"/>
                <a:cs typeface="Georgia"/>
              </a:rPr>
              <a:t>dictionaries.</a:t>
            </a:r>
            <a:r>
              <a:rPr lang="en-US" dirty="0" err="1" smtClean="0">
                <a:latin typeface="Georgia"/>
                <a:cs typeface="Georgia"/>
                <a:hlinkClick r:id="rId3"/>
              </a:rPr>
              <a:t>http</a:t>
            </a:r>
            <a:r>
              <a:rPr lang="en-US" dirty="0">
                <a:latin typeface="Georgia"/>
                <a:cs typeface="Georgia"/>
                <a:hlinkClick r:id="rId3"/>
              </a:rPr>
              <a:t>://www.signingapp.com/ssd_desktop.html</a:t>
            </a:r>
            <a:r>
              <a:rPr lang="en-US" dirty="0">
                <a:latin typeface="Georgia"/>
                <a:cs typeface="Georgia"/>
              </a:rPr>
              <a:t> </a:t>
            </a:r>
            <a:endParaRPr lang="en-US" dirty="0" smtClean="0">
              <a:latin typeface="Georgia"/>
              <a:cs typeface="Georgia"/>
            </a:endParaRPr>
          </a:p>
          <a:p>
            <a:endParaRPr lang="en-US" dirty="0">
              <a:latin typeface="Georgia"/>
              <a:cs typeface="Georgia"/>
            </a:endParaRPr>
          </a:p>
          <a:p>
            <a:r>
              <a:rPr lang="en-US" dirty="0" smtClean="0">
                <a:latin typeface="Georgia"/>
                <a:cs typeface="Georgia"/>
              </a:rPr>
              <a:t>iCommunicator ($4,999) </a:t>
            </a:r>
            <a:r>
              <a:rPr lang="en-US" dirty="0" smtClean="0">
                <a:latin typeface="Georgia"/>
                <a:cs typeface="Georgia"/>
                <a:hlinkClick r:id="rId4"/>
              </a:rPr>
              <a:t>http://www.icommunicator.com</a:t>
            </a:r>
            <a:endParaRPr lang="en-US" dirty="0" smtClean="0">
              <a:latin typeface="Georgia"/>
              <a:cs typeface="Georgia"/>
            </a:endParaRPr>
          </a:p>
          <a:p>
            <a:pPr lvl="1"/>
            <a:r>
              <a:rPr lang="en-US" sz="1400" dirty="0" smtClean="0">
                <a:latin typeface="Georgia"/>
                <a:cs typeface="Georgia"/>
              </a:rPr>
              <a:t>Speech to text, speech/text to video-sign language, speech/text to computer generated voice. </a:t>
            </a:r>
            <a:r>
              <a:rPr lang="en-US" dirty="0" smtClean="0">
                <a:latin typeface="Georgia"/>
                <a:cs typeface="Georgia"/>
              </a:rPr>
              <a:t> </a:t>
            </a:r>
          </a:p>
          <a:p>
            <a:r>
              <a:rPr lang="en-US" dirty="0" smtClean="0">
                <a:latin typeface="Georgia"/>
                <a:cs typeface="Georgia"/>
              </a:rPr>
              <a:t>FM Amplification Systems</a:t>
            </a:r>
            <a:endParaRPr lang="en-US" dirty="0">
              <a:latin typeface="Georgia"/>
              <a:cs typeface="Georgia"/>
            </a:endParaRPr>
          </a:p>
        </p:txBody>
      </p:sp>
      <p:sp>
        <p:nvSpPr>
          <p:cNvPr id="6" name="Title 1"/>
          <p:cNvSpPr txBox="1">
            <a:spLocks/>
          </p:cNvSpPr>
          <p:nvPr/>
        </p:nvSpPr>
        <p:spPr bwMode="auto">
          <a:xfrm>
            <a:off x="36512" y="6381328"/>
            <a:ext cx="914400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a:lstStyle>
          <a:p>
            <a:pPr algn="ctr"/>
            <a:r>
              <a:rPr lang="en-US" sz="2400" i="1" dirty="0" smtClean="0">
                <a:solidFill>
                  <a:srgbClr val="FF0000"/>
                </a:solidFill>
                <a:latin typeface="Georgia"/>
                <a:cs typeface="Georgia"/>
              </a:rPr>
              <a:t>1.2 Offer alternative for auditory information </a:t>
            </a:r>
            <a:endParaRPr lang="en-US" sz="2400" i="1" dirty="0">
              <a:solidFill>
                <a:srgbClr val="FF0000"/>
              </a:solidFill>
              <a:latin typeface="Georgia"/>
              <a:cs typeface="Georgia"/>
            </a:endParaRPr>
          </a:p>
        </p:txBody>
      </p:sp>
      <p:pic>
        <p:nvPicPr>
          <p:cNvPr id="8" name="Content Placeholder 4" descr="Screen shot of the iCommunicator software.  There is a signing avitar in the uper right hand corner.  The bottom of the screen is the transcription of what is being said by the instructor or person with heari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5085" y="1268760"/>
            <a:ext cx="2309363" cy="172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48" y="5238328"/>
            <a:ext cx="1333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3447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9525" y="332656"/>
            <a:ext cx="7086600" cy="731838"/>
          </a:xfrm>
        </p:spPr>
        <p:txBody>
          <a:bodyPr/>
          <a:lstStyle/>
          <a:p>
            <a:pPr algn="ctr"/>
            <a:r>
              <a:rPr lang="en-US" dirty="0" smtClean="0">
                <a:latin typeface="Georgia"/>
                <a:cs typeface="Georgia"/>
              </a:rPr>
              <a:t>Assistive Technology Options</a:t>
            </a:r>
            <a:endParaRPr lang="en-US" dirty="0">
              <a:latin typeface="Georgia"/>
              <a:cs typeface="Georgia"/>
            </a:endParaRPr>
          </a:p>
        </p:txBody>
      </p:sp>
      <p:sp>
        <p:nvSpPr>
          <p:cNvPr id="3" name="Content Placeholder 2"/>
          <p:cNvSpPr>
            <a:spLocks noGrp="1"/>
          </p:cNvSpPr>
          <p:nvPr>
            <p:ph idx="1"/>
          </p:nvPr>
        </p:nvSpPr>
        <p:spPr>
          <a:xfrm>
            <a:off x="755576" y="1600200"/>
            <a:ext cx="6192688" cy="4525963"/>
          </a:xfrm>
        </p:spPr>
        <p:txBody>
          <a:bodyPr/>
          <a:lstStyle/>
          <a:p>
            <a:r>
              <a:rPr lang="en-US" dirty="0" smtClean="0">
                <a:latin typeface="Georgia"/>
                <a:cs typeface="Georgia"/>
              </a:rPr>
              <a:t>Closed-Circuit Televisions (CCTVs)</a:t>
            </a:r>
          </a:p>
          <a:p>
            <a:r>
              <a:rPr lang="en-US" dirty="0" smtClean="0">
                <a:latin typeface="Georgia"/>
                <a:cs typeface="Georgia"/>
              </a:rPr>
              <a:t>Portable magnifiers</a:t>
            </a:r>
          </a:p>
          <a:p>
            <a:r>
              <a:rPr lang="en-US" dirty="0" smtClean="0">
                <a:latin typeface="Georgia"/>
                <a:cs typeface="Georgia"/>
              </a:rPr>
              <a:t>Screen magnifiers</a:t>
            </a:r>
          </a:p>
          <a:p>
            <a:pPr lvl="1"/>
            <a:r>
              <a:rPr lang="en-US" dirty="0" smtClean="0">
                <a:latin typeface="Georgia"/>
                <a:cs typeface="Georgia"/>
              </a:rPr>
              <a:t>E.g., Zoom Text </a:t>
            </a:r>
            <a:endParaRPr lang="en-US" dirty="0">
              <a:latin typeface="Georgia"/>
              <a:cs typeface="Georgia"/>
            </a:endParaRPr>
          </a:p>
          <a:p>
            <a:r>
              <a:rPr lang="en-US" dirty="0" smtClean="0">
                <a:latin typeface="Georgia"/>
                <a:cs typeface="Georgia"/>
              </a:rPr>
              <a:t>Screen readers (e.g., Narrator in Windows; Voice Over on </a:t>
            </a:r>
            <a:r>
              <a:rPr lang="en-US" dirty="0" err="1" smtClean="0">
                <a:latin typeface="Georgia"/>
                <a:cs typeface="Georgia"/>
              </a:rPr>
              <a:t>iPad</a:t>
            </a:r>
            <a:r>
              <a:rPr lang="en-US" dirty="0" smtClean="0">
                <a:latin typeface="Georgia"/>
                <a:cs typeface="Georgia"/>
              </a:rPr>
              <a:t>)</a:t>
            </a:r>
          </a:p>
          <a:p>
            <a:pPr lvl="1"/>
            <a:r>
              <a:rPr lang="en-US" dirty="0" smtClean="0">
                <a:latin typeface="Georgia"/>
                <a:cs typeface="Georgia"/>
              </a:rPr>
              <a:t>E.g., JAWS</a:t>
            </a:r>
          </a:p>
          <a:p>
            <a:endParaRPr lang="en-US" dirty="0">
              <a:latin typeface="Georgia"/>
              <a:cs typeface="Georgia"/>
            </a:endParaRPr>
          </a:p>
          <a:p>
            <a:r>
              <a:rPr lang="en-US" dirty="0" smtClean="0">
                <a:latin typeface="Georgia"/>
                <a:cs typeface="Georgia"/>
              </a:rPr>
              <a:t>Refreshable </a:t>
            </a:r>
            <a:r>
              <a:rPr lang="en-US" dirty="0">
                <a:latin typeface="Georgia"/>
                <a:cs typeface="Georgia"/>
              </a:rPr>
              <a:t>B</a:t>
            </a:r>
            <a:r>
              <a:rPr lang="en-US" dirty="0" smtClean="0">
                <a:latin typeface="Georgia"/>
                <a:cs typeface="Georgia"/>
              </a:rPr>
              <a:t>raille Displays </a:t>
            </a:r>
            <a:endParaRPr lang="en-US" dirty="0">
              <a:latin typeface="Georgia"/>
              <a:cs typeface="Georgia"/>
            </a:endParaRPr>
          </a:p>
        </p:txBody>
      </p:sp>
      <p:sp>
        <p:nvSpPr>
          <p:cNvPr id="5" name="Title 1"/>
          <p:cNvSpPr txBox="1">
            <a:spLocks/>
          </p:cNvSpPr>
          <p:nvPr/>
        </p:nvSpPr>
        <p:spPr bwMode="auto">
          <a:xfrm>
            <a:off x="36512" y="6309320"/>
            <a:ext cx="914400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a:lstStyle>
          <a:p>
            <a:pPr algn="ctr"/>
            <a:r>
              <a:rPr lang="en-US" sz="2400" i="1" dirty="0" smtClean="0">
                <a:solidFill>
                  <a:srgbClr val="FF0000"/>
                </a:solidFill>
                <a:latin typeface="Georgia"/>
                <a:cs typeface="Georgia"/>
              </a:rPr>
              <a:t>1.2 Offer alternative for visual information </a:t>
            </a:r>
            <a:endParaRPr lang="en-US" sz="2400" i="1" dirty="0">
              <a:solidFill>
                <a:srgbClr val="FF0000"/>
              </a:solidFill>
              <a:latin typeface="Georgia"/>
              <a:cs typeface="Georgia"/>
            </a:endParaRPr>
          </a:p>
        </p:txBody>
      </p:sp>
      <p:pic>
        <p:nvPicPr>
          <p:cNvPr id="6" name="Content Placeholder 4" descr="Merlin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092280" y="908720"/>
            <a:ext cx="1979712" cy="1979712"/>
          </a:xfrm>
          <a:prstGeom prst="rect">
            <a:avLst/>
          </a:prstGeom>
        </p:spPr>
      </p:pic>
      <p:pic>
        <p:nvPicPr>
          <p:cNvPr id="7" name="Content Placeholder 4" descr="sapphire-montage2.jpg"/>
          <p:cNvPicPr>
            <a:picLocks noChangeAspect="1"/>
          </p:cNvPicPr>
          <p:nvPr/>
        </p:nvPicPr>
        <p:blipFill>
          <a:blip r:embed="rId4" cstate="print"/>
          <a:srcRect/>
          <a:stretch>
            <a:fillRect/>
          </a:stretch>
        </p:blipFill>
        <p:spPr>
          <a:xfrm>
            <a:off x="7308304" y="2990701"/>
            <a:ext cx="1676400" cy="2022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Box shot of ZoomText Magnifier/Reader">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8538" y="2564904"/>
            <a:ext cx="1225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Man using JAWS to do work on a laptop. JAWS box and CD in foregrou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8392" y="4509120"/>
            <a:ext cx="1083568" cy="101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8" cstate="print"/>
          <a:srcRect/>
          <a:stretch>
            <a:fillRect/>
          </a:stretch>
        </p:blipFill>
        <p:spPr bwMode="auto">
          <a:xfrm>
            <a:off x="7333359" y="5157192"/>
            <a:ext cx="1703137" cy="11967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169513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722820" y="3027077"/>
            <a:ext cx="5400600" cy="731838"/>
          </a:xfrm>
        </p:spPr>
        <p:txBody>
          <a:bodyPr/>
          <a:lstStyle/>
          <a:p>
            <a:pPr algn="ctr"/>
            <a:r>
              <a:rPr lang="en-US" dirty="0" smtClean="0"/>
              <a:t>Multiple Means of Representation</a:t>
            </a:r>
            <a:endParaRPr lang="en-US" dirty="0"/>
          </a:p>
        </p:txBody>
      </p:sp>
      <p:pic>
        <p:nvPicPr>
          <p:cNvPr id="4" name="Picture 3"/>
          <p:cNvPicPr>
            <a:picLocks noChangeAspect="1"/>
          </p:cNvPicPr>
          <p:nvPr/>
        </p:nvPicPr>
        <p:blipFill rotWithShape="1">
          <a:blip r:embed="rId3"/>
          <a:srcRect t="8108" r="66667" b="167"/>
          <a:stretch/>
        </p:blipFill>
        <p:spPr>
          <a:xfrm>
            <a:off x="3684240" y="404664"/>
            <a:ext cx="3048000" cy="5950858"/>
          </a:xfrm>
          <a:prstGeom prst="rect">
            <a:avLst/>
          </a:prstGeom>
        </p:spPr>
      </p:pic>
      <p:pic>
        <p:nvPicPr>
          <p:cNvPr id="5" name="Content Placeholder 3" descr="Screenshot 2015-01-05 18.23.42.png"/>
          <p:cNvPicPr>
            <a:picLocks noChangeAspect="1"/>
          </p:cNvPicPr>
          <p:nvPr/>
        </p:nvPicPr>
        <p:blipFill rotWithShape="1">
          <a:blip r:embed="rId4">
            <a:extLst>
              <a:ext uri="{28A0092B-C50C-407E-A947-70E740481C1C}">
                <a14:useLocalDpi xmlns:a14="http://schemas.microsoft.com/office/drawing/2010/main" val="0"/>
              </a:ext>
            </a:extLst>
          </a:blip>
          <a:srcRect l="-204" t="8577" r="65570"/>
          <a:stretch/>
        </p:blipFill>
        <p:spPr>
          <a:xfrm>
            <a:off x="1619672" y="439944"/>
            <a:ext cx="2016224" cy="5869376"/>
          </a:xfrm>
          <a:prstGeom prst="rect">
            <a:avLst/>
          </a:prstGeom>
        </p:spPr>
      </p:pic>
    </p:spTree>
    <p:extLst>
      <p:ext uri="{BB962C8B-B14F-4D97-AF65-F5344CB8AC3E}">
        <p14:creationId xmlns:p14="http://schemas.microsoft.com/office/powerpoint/2010/main" val="15872352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Georgia" pitchFamily="18" charset="0"/>
              </a:rPr>
              <a:t>Difficulties with Reading</a:t>
            </a:r>
            <a:endParaRPr lang="en-US" dirty="0">
              <a:latin typeface="Georgia" pitchFamily="18" charset="0"/>
            </a:endParaRPr>
          </a:p>
        </p:txBody>
      </p:sp>
      <p:sp>
        <p:nvSpPr>
          <p:cNvPr id="3" name="Content Placeholder 2"/>
          <p:cNvSpPr>
            <a:spLocks noGrp="1"/>
          </p:cNvSpPr>
          <p:nvPr>
            <p:ph idx="1"/>
          </p:nvPr>
        </p:nvSpPr>
        <p:spPr>
          <a:xfrm>
            <a:off x="1115616" y="1600200"/>
            <a:ext cx="7344815" cy="4781128"/>
          </a:xfrm>
        </p:spPr>
        <p:txBody>
          <a:bodyPr/>
          <a:lstStyle/>
          <a:p>
            <a:pPr eaLnBrk="1" hangingPunct="1">
              <a:buClr>
                <a:srgbClr val="FF0000"/>
              </a:buClr>
              <a:buFont typeface="Wingdings" pitchFamily="2" charset="2"/>
              <a:buChar char="L"/>
            </a:pPr>
            <a:r>
              <a:rPr lang="en-US" altLang="ko-KR" sz="2400" dirty="0">
                <a:solidFill>
                  <a:srgbClr val="FF0000"/>
                </a:solidFill>
                <a:latin typeface="Georgia" pitchFamily="18" charset="0"/>
                <a:ea typeface="굴림" pitchFamily="34" charset="-127"/>
              </a:rPr>
              <a:t>Having gross and fine motor control </a:t>
            </a:r>
            <a:r>
              <a:rPr lang="en-US" altLang="ko-KR" sz="2400" dirty="0" smtClean="0">
                <a:solidFill>
                  <a:srgbClr val="FF0000"/>
                </a:solidFill>
                <a:latin typeface="Georgia" pitchFamily="18" charset="0"/>
                <a:ea typeface="굴림" pitchFamily="34" charset="-127"/>
              </a:rPr>
              <a:t>difficulties</a:t>
            </a:r>
          </a:p>
          <a:p>
            <a:pPr eaLnBrk="1" hangingPunct="1">
              <a:buClr>
                <a:srgbClr val="FF0000"/>
              </a:buClr>
              <a:buFont typeface="Wingdings" pitchFamily="2" charset="2"/>
              <a:buChar char="L"/>
            </a:pPr>
            <a:r>
              <a:rPr lang="en-US" altLang="ko-KR" sz="2400" dirty="0">
                <a:solidFill>
                  <a:srgbClr val="FF0000"/>
                </a:solidFill>
                <a:latin typeface="Georgia" pitchFamily="18" charset="0"/>
                <a:ea typeface="굴림" pitchFamily="34" charset="-127"/>
              </a:rPr>
              <a:t>Have trouble sounding out unknown words/</a:t>
            </a:r>
            <a:r>
              <a:rPr lang="en-US" altLang="ko-KR" sz="2400" dirty="0" smtClean="0">
                <a:solidFill>
                  <a:srgbClr val="FF0000"/>
                </a:solidFill>
                <a:latin typeface="Georgia" pitchFamily="18" charset="0"/>
                <a:ea typeface="굴림" pitchFamily="34" charset="-127"/>
              </a:rPr>
              <a:t>decoding</a:t>
            </a:r>
          </a:p>
          <a:p>
            <a:pPr eaLnBrk="1" hangingPunct="1">
              <a:buClr>
                <a:srgbClr val="FF0000"/>
              </a:buClr>
              <a:buFont typeface="Wingdings" pitchFamily="2" charset="2"/>
              <a:buChar char="L"/>
            </a:pPr>
            <a:r>
              <a:rPr lang="en-US" altLang="ko-KR" sz="2400" dirty="0">
                <a:solidFill>
                  <a:srgbClr val="FF0000"/>
                </a:solidFill>
                <a:latin typeface="Georgia" pitchFamily="18" charset="0"/>
                <a:ea typeface="굴림" pitchFamily="34" charset="-127"/>
              </a:rPr>
              <a:t>Read slowly, with no fluency; skip, </a:t>
            </a:r>
          </a:p>
          <a:p>
            <a:pPr eaLnBrk="1" hangingPunct="1">
              <a:buClr>
                <a:srgbClr val="FF0000"/>
              </a:buClr>
              <a:buFontTx/>
              <a:buNone/>
            </a:pPr>
            <a:r>
              <a:rPr lang="en-US" altLang="ko-KR" sz="2400" dirty="0">
                <a:solidFill>
                  <a:srgbClr val="FF0000"/>
                </a:solidFill>
                <a:latin typeface="Georgia" pitchFamily="18" charset="0"/>
                <a:ea typeface="굴림" pitchFamily="34" charset="-127"/>
              </a:rPr>
              <a:t>	substitute, omit, and/or transpose </a:t>
            </a:r>
          </a:p>
          <a:p>
            <a:pPr eaLnBrk="1" hangingPunct="1">
              <a:buClr>
                <a:srgbClr val="FF0000"/>
              </a:buClr>
              <a:buFontTx/>
              <a:buNone/>
            </a:pPr>
            <a:r>
              <a:rPr lang="en-US" altLang="ko-KR" sz="2400" dirty="0">
                <a:solidFill>
                  <a:srgbClr val="FF0000"/>
                </a:solidFill>
                <a:latin typeface="Georgia" pitchFamily="18" charset="0"/>
                <a:ea typeface="굴림" pitchFamily="34" charset="-127"/>
              </a:rPr>
              <a:t>	letters, words, syllables, and </a:t>
            </a:r>
            <a:r>
              <a:rPr lang="en-US" altLang="ko-KR" sz="2400" dirty="0" smtClean="0">
                <a:solidFill>
                  <a:srgbClr val="FF0000"/>
                </a:solidFill>
                <a:latin typeface="Georgia" pitchFamily="18" charset="0"/>
                <a:ea typeface="굴림" pitchFamily="34" charset="-127"/>
              </a:rPr>
              <a:t>phrases</a:t>
            </a:r>
          </a:p>
          <a:p>
            <a:pPr eaLnBrk="1" hangingPunct="1">
              <a:buClr>
                <a:srgbClr val="FF0000"/>
              </a:buClr>
              <a:buFont typeface="Wingdings" pitchFamily="2" charset="2"/>
              <a:buChar char="L"/>
            </a:pPr>
            <a:r>
              <a:rPr lang="en-US" altLang="ko-KR" sz="2400" dirty="0" smtClean="0">
                <a:solidFill>
                  <a:srgbClr val="FF0000"/>
                </a:solidFill>
                <a:latin typeface="Georgia" pitchFamily="18" charset="0"/>
                <a:ea typeface="굴림" pitchFamily="34" charset="-127"/>
              </a:rPr>
              <a:t>Inadequate vocabulary and background                    knowledge</a:t>
            </a:r>
          </a:p>
          <a:p>
            <a:pPr eaLnBrk="1" hangingPunct="1">
              <a:buClr>
                <a:srgbClr val="FF0000"/>
              </a:buClr>
              <a:buFont typeface="Wingdings" pitchFamily="2" charset="2"/>
              <a:buChar char="L"/>
            </a:pPr>
            <a:r>
              <a:rPr lang="en-US" altLang="ko-KR" sz="2400" dirty="0">
                <a:solidFill>
                  <a:srgbClr val="FF0000"/>
                </a:solidFill>
                <a:latin typeface="Georgia" pitchFamily="18" charset="0"/>
                <a:ea typeface="굴림" pitchFamily="34" charset="-127"/>
              </a:rPr>
              <a:t>Have poor </a:t>
            </a:r>
            <a:r>
              <a:rPr lang="en-US" altLang="ko-KR" sz="2400" dirty="0" smtClean="0">
                <a:solidFill>
                  <a:srgbClr val="FF0000"/>
                </a:solidFill>
                <a:latin typeface="Georgia" pitchFamily="18" charset="0"/>
                <a:ea typeface="굴림" pitchFamily="34" charset="-127"/>
              </a:rPr>
              <a:t>comprehension</a:t>
            </a:r>
          </a:p>
          <a:p>
            <a:pPr eaLnBrk="1" hangingPunct="1">
              <a:buClr>
                <a:srgbClr val="FF0000"/>
              </a:buClr>
              <a:buFont typeface="Wingdings" pitchFamily="2" charset="2"/>
              <a:buChar char="L"/>
            </a:pPr>
            <a:r>
              <a:rPr lang="en-US" altLang="ko-KR" sz="2400" dirty="0" smtClean="0">
                <a:solidFill>
                  <a:srgbClr val="FF0000"/>
                </a:solidFill>
                <a:latin typeface="Georgia" pitchFamily="18" charset="0"/>
                <a:ea typeface="굴림" pitchFamily="34" charset="-127"/>
              </a:rPr>
              <a:t>Lack of attention and motivation</a:t>
            </a:r>
          </a:p>
          <a:p>
            <a:pPr eaLnBrk="1" hangingPunct="1">
              <a:buClr>
                <a:srgbClr val="FF0000"/>
              </a:buClr>
              <a:buFont typeface="Wingdings" pitchFamily="2" charset="2"/>
              <a:buChar char="L"/>
            </a:pPr>
            <a:r>
              <a:rPr lang="en-US" altLang="ko-KR" sz="2400" dirty="0" smtClean="0">
                <a:solidFill>
                  <a:srgbClr val="FF0000"/>
                </a:solidFill>
                <a:latin typeface="Georgia" pitchFamily="18" charset="0"/>
                <a:ea typeface="굴림" pitchFamily="34" charset="-127"/>
              </a:rPr>
              <a:t>Vision problems</a:t>
            </a:r>
            <a:endParaRPr lang="en-US" altLang="ko-KR" sz="2400" dirty="0">
              <a:solidFill>
                <a:srgbClr val="FF0000"/>
              </a:solidFill>
              <a:latin typeface="Georgia" pitchFamily="18" charset="0"/>
              <a:ea typeface="굴림" pitchFamily="34" charset="-127"/>
            </a:endParaRPr>
          </a:p>
          <a:p>
            <a:pPr eaLnBrk="1" hangingPunct="1">
              <a:buClr>
                <a:srgbClr val="FF0000"/>
              </a:buClr>
              <a:buFontTx/>
              <a:buNone/>
            </a:pPr>
            <a:endParaRPr lang="en-US" altLang="ko-KR" sz="2400" dirty="0">
              <a:solidFill>
                <a:srgbClr val="FF0000"/>
              </a:solidFill>
              <a:latin typeface="Georgia" pitchFamily="18" charset="0"/>
              <a:ea typeface="굴림" pitchFamily="34" charset="-127"/>
            </a:endParaRPr>
          </a:p>
          <a:p>
            <a:pPr eaLnBrk="1" hangingPunct="1">
              <a:buClr>
                <a:srgbClr val="FF0000"/>
              </a:buClr>
              <a:buFont typeface="Wingdings" pitchFamily="2" charset="2"/>
              <a:buChar char="L"/>
            </a:pPr>
            <a:endParaRPr lang="en-US" altLang="ko-KR" dirty="0">
              <a:solidFill>
                <a:srgbClr val="FF0000"/>
              </a:solidFill>
              <a:latin typeface="Georgia" pitchFamily="18" charset="0"/>
              <a:ea typeface="굴림" pitchFamily="34" charset="-127"/>
            </a:endParaRPr>
          </a:p>
          <a:p>
            <a:pPr eaLnBrk="1" hangingPunct="1">
              <a:buClr>
                <a:srgbClr val="FF0000"/>
              </a:buClr>
              <a:buFont typeface="Wingdings" pitchFamily="2" charset="2"/>
              <a:buChar char="L"/>
            </a:pPr>
            <a:endParaRPr lang="en-US" altLang="ko-KR" dirty="0">
              <a:solidFill>
                <a:srgbClr val="FF0000"/>
              </a:solidFill>
              <a:latin typeface="Georgia" pitchFamily="18" charset="0"/>
              <a:ea typeface="굴림" pitchFamily="34" charset="-127"/>
            </a:endParaRPr>
          </a:p>
          <a:p>
            <a:endParaRPr lang="en-US" dirty="0"/>
          </a:p>
        </p:txBody>
      </p:sp>
    </p:spTree>
    <p:extLst>
      <p:ext uri="{BB962C8B-B14F-4D97-AF65-F5344CB8AC3E}">
        <p14:creationId xmlns:p14="http://schemas.microsoft.com/office/powerpoint/2010/main" val="34570630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79525" y="1600200"/>
            <a:ext cx="5740747" cy="3701008"/>
          </a:xfrm>
        </p:spPr>
        <p:txBody>
          <a:bodyPr/>
          <a:lstStyle/>
          <a:p>
            <a:pPr algn="ctr"/>
            <a:r>
              <a:rPr lang="en-US" i="1" dirty="0" smtClean="0">
                <a:solidFill>
                  <a:srgbClr val="FF0000"/>
                </a:solidFill>
                <a:latin typeface="Georgia"/>
                <a:cs typeface="Georgia"/>
              </a:rPr>
              <a:t>Multiple Means of Representation</a:t>
            </a:r>
            <a:br>
              <a:rPr lang="en-US" i="1" dirty="0" smtClean="0">
                <a:solidFill>
                  <a:srgbClr val="FF0000"/>
                </a:solidFill>
                <a:latin typeface="Georgia"/>
                <a:cs typeface="Georgia"/>
              </a:rPr>
            </a:br>
            <a:r>
              <a:rPr lang="en-US" i="1" dirty="0">
                <a:solidFill>
                  <a:srgbClr val="FF0000"/>
                </a:solidFill>
                <a:latin typeface="Georgia"/>
                <a:cs typeface="Georgia"/>
              </a:rPr>
              <a:t/>
            </a:r>
            <a:br>
              <a:rPr lang="en-US" i="1" dirty="0">
                <a:solidFill>
                  <a:srgbClr val="FF0000"/>
                </a:solidFill>
                <a:latin typeface="Georgia"/>
                <a:cs typeface="Georgia"/>
              </a:rPr>
            </a:br>
            <a:r>
              <a:rPr lang="en-US" i="1" dirty="0" smtClean="0">
                <a:solidFill>
                  <a:srgbClr val="FF0000"/>
                </a:solidFill>
                <a:latin typeface="Georgia"/>
                <a:cs typeface="Georgia"/>
              </a:rPr>
              <a:t>Guideline 1:</a:t>
            </a:r>
            <a:br>
              <a:rPr lang="en-US" i="1" dirty="0" smtClean="0">
                <a:solidFill>
                  <a:srgbClr val="FF0000"/>
                </a:solidFill>
                <a:latin typeface="Georgia"/>
                <a:cs typeface="Georgia"/>
              </a:rPr>
            </a:br>
            <a:r>
              <a:rPr lang="en-US" i="1" dirty="0" smtClean="0">
                <a:solidFill>
                  <a:srgbClr val="FF0000"/>
                </a:solidFill>
                <a:latin typeface="Georgia"/>
                <a:cs typeface="Georgia"/>
              </a:rPr>
              <a:t>Provide options for perception</a:t>
            </a:r>
            <a:endParaRPr lang="en-US" i="1" dirty="0">
              <a:solidFill>
                <a:srgbClr val="FF0000"/>
              </a:solidFill>
              <a:latin typeface="Georgia"/>
              <a:cs typeface="Georgia"/>
            </a:endParaRPr>
          </a:p>
        </p:txBody>
      </p:sp>
    </p:spTree>
    <p:extLst>
      <p:ext uri="{BB962C8B-B14F-4D97-AF65-F5344CB8AC3E}">
        <p14:creationId xmlns:p14="http://schemas.microsoft.com/office/powerpoint/2010/main" val="1175783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00125" y="620688"/>
            <a:ext cx="7643813" cy="904776"/>
          </a:xfrm>
        </p:spPr>
        <p:txBody>
          <a:bodyPr/>
          <a:lstStyle/>
          <a:p>
            <a:pPr algn="ctr" eaLnBrk="1" hangingPunct="1"/>
            <a:r>
              <a:rPr lang="en-US" altLang="ko-KR" sz="3800" dirty="0" smtClean="0">
                <a:latin typeface="Georgia" pitchFamily="18" charset="0"/>
                <a:ea typeface="굴림" pitchFamily="34" charset="-127"/>
              </a:rPr>
              <a:t>Text-to-Speech</a:t>
            </a:r>
            <a:endParaRPr lang="en-US" altLang="ko-KR" sz="3800" i="1" dirty="0" smtClean="0">
              <a:latin typeface="Georgia" pitchFamily="18" charset="0"/>
              <a:ea typeface="굴림" pitchFamily="34" charset="-127"/>
            </a:endParaRPr>
          </a:p>
        </p:txBody>
      </p:sp>
      <p:sp>
        <p:nvSpPr>
          <p:cNvPr id="2" name="Content Placeholder 1"/>
          <p:cNvSpPr>
            <a:spLocks noGrp="1"/>
          </p:cNvSpPr>
          <p:nvPr>
            <p:ph idx="1"/>
          </p:nvPr>
        </p:nvSpPr>
        <p:spPr>
          <a:xfrm>
            <a:off x="467544" y="1600200"/>
            <a:ext cx="8352928" cy="4781128"/>
          </a:xfrm>
          <a:solidFill>
            <a:schemeClr val="bg1"/>
          </a:solidFill>
        </p:spPr>
        <p:txBody>
          <a:bodyPr/>
          <a:lstStyle/>
          <a:p>
            <a:pPr eaLnBrk="1" hangingPunct="1">
              <a:lnSpc>
                <a:spcPct val="90000"/>
              </a:lnSpc>
            </a:pPr>
            <a:r>
              <a:rPr lang="en-US" altLang="ko-KR" dirty="0">
                <a:latin typeface="Georgia" pitchFamily="18" charset="0"/>
                <a:ea typeface="굴림" pitchFamily="34" charset="-127"/>
              </a:rPr>
              <a:t>Text-to-speech reading </a:t>
            </a:r>
            <a:r>
              <a:rPr lang="en-US" altLang="ko-KR" dirty="0" smtClean="0">
                <a:latin typeface="Georgia" pitchFamily="18" charset="0"/>
                <a:ea typeface="굴림" pitchFamily="34" charset="-127"/>
              </a:rPr>
              <a:t>programs</a:t>
            </a:r>
            <a:endParaRPr lang="en-US" altLang="ko-KR" dirty="0">
              <a:latin typeface="Georgia" pitchFamily="18" charset="0"/>
              <a:ea typeface="굴림" pitchFamily="34" charset="-127"/>
            </a:endParaRPr>
          </a:p>
          <a:p>
            <a:pPr lvl="1" eaLnBrk="1" hangingPunct="1">
              <a:lnSpc>
                <a:spcPct val="90000"/>
              </a:lnSpc>
            </a:pPr>
            <a:r>
              <a:rPr lang="en-US" altLang="ko-KR" dirty="0" err="1" smtClean="0">
                <a:latin typeface="Georgia" pitchFamily="18" charset="0"/>
                <a:ea typeface="굴림" pitchFamily="34" charset="-127"/>
              </a:rPr>
              <a:t>ReadOutLoud</a:t>
            </a:r>
            <a:r>
              <a:rPr lang="en-US" altLang="ko-KR" dirty="0" smtClean="0">
                <a:latin typeface="Georgia" pitchFamily="18" charset="0"/>
                <a:ea typeface="굴림" pitchFamily="34" charset="-127"/>
              </a:rPr>
              <a:t> </a:t>
            </a:r>
            <a:r>
              <a:rPr lang="en-US" altLang="ko-KR" sz="1400" dirty="0" smtClean="0">
                <a:latin typeface="Georgia" pitchFamily="18" charset="0"/>
                <a:ea typeface="굴림" pitchFamily="34" charset="-127"/>
              </a:rPr>
              <a:t>– ehighlighters, dictionary, voice options, text-to-speech.</a:t>
            </a:r>
            <a:endParaRPr lang="en-US" altLang="ko-KR" sz="1400" dirty="0">
              <a:latin typeface="Georgia" pitchFamily="18" charset="0"/>
              <a:ea typeface="굴림" pitchFamily="34" charset="-127"/>
            </a:endParaRPr>
          </a:p>
          <a:p>
            <a:pPr lvl="1" eaLnBrk="1" hangingPunct="1">
              <a:lnSpc>
                <a:spcPct val="90000"/>
              </a:lnSpc>
            </a:pPr>
            <a:r>
              <a:rPr lang="en-US" altLang="ko-KR" dirty="0" err="1" smtClean="0">
                <a:latin typeface="Georgia" pitchFamily="18" charset="0"/>
                <a:ea typeface="굴림" pitchFamily="34" charset="-127"/>
              </a:rPr>
              <a:t>NaturalReader</a:t>
            </a:r>
            <a:r>
              <a:rPr lang="en-US" altLang="ko-KR" dirty="0">
                <a:latin typeface="Georgia" pitchFamily="18" charset="0"/>
                <a:ea typeface="굴림" pitchFamily="34" charset="-127"/>
              </a:rPr>
              <a:t> </a:t>
            </a:r>
            <a:r>
              <a:rPr lang="en-US" altLang="ko-KR" sz="1400" dirty="0" smtClean="0">
                <a:latin typeface="Georgia" pitchFamily="18" charset="0"/>
                <a:ea typeface="굴림" pitchFamily="34" charset="-127"/>
              </a:rPr>
              <a:t>– text</a:t>
            </a:r>
            <a:r>
              <a:rPr lang="en-US" altLang="ko-KR" sz="1400" dirty="0">
                <a:latin typeface="Georgia" pitchFamily="18" charset="0"/>
                <a:ea typeface="굴림" pitchFamily="34" charset="-127"/>
              </a:rPr>
              <a:t>-to-</a:t>
            </a:r>
            <a:r>
              <a:rPr lang="en-US" altLang="ko-KR" sz="1400" dirty="0" smtClean="0">
                <a:latin typeface="Georgia" pitchFamily="18" charset="0"/>
                <a:ea typeface="굴림" pitchFamily="34" charset="-127"/>
              </a:rPr>
              <a:t>speech, converts printed text into digital text.</a:t>
            </a:r>
            <a:endParaRPr lang="en-US" altLang="ko-KR" sz="1400" dirty="0">
              <a:latin typeface="Georgia" pitchFamily="18" charset="0"/>
              <a:ea typeface="굴림" pitchFamily="34" charset="-127"/>
            </a:endParaRPr>
          </a:p>
          <a:p>
            <a:pPr lvl="1" eaLnBrk="1" hangingPunct="1">
              <a:lnSpc>
                <a:spcPct val="90000"/>
              </a:lnSpc>
            </a:pPr>
            <a:r>
              <a:rPr lang="en-US" altLang="ko-KR" dirty="0">
                <a:latin typeface="Georgia" pitchFamily="18" charset="0"/>
                <a:ea typeface="굴림" pitchFamily="34" charset="-127"/>
              </a:rPr>
              <a:t>Built-in readers in PDF, Word</a:t>
            </a:r>
          </a:p>
          <a:p>
            <a:pPr lvl="1" eaLnBrk="1" hangingPunct="1">
              <a:lnSpc>
                <a:spcPct val="90000"/>
              </a:lnSpc>
            </a:pPr>
            <a:r>
              <a:rPr lang="en-US" altLang="ko-KR" dirty="0">
                <a:latin typeface="Georgia" pitchFamily="18" charset="0"/>
                <a:ea typeface="굴림" pitchFamily="34" charset="-127"/>
              </a:rPr>
              <a:t>Multiple apps</a:t>
            </a:r>
          </a:p>
          <a:p>
            <a:pPr lvl="1" eaLnBrk="1" hangingPunct="1">
              <a:lnSpc>
                <a:spcPct val="90000"/>
              </a:lnSpc>
              <a:buFontTx/>
              <a:buNone/>
            </a:pPr>
            <a:endParaRPr lang="en-US" altLang="ko-KR" dirty="0">
              <a:latin typeface="Georgia" pitchFamily="18" charset="0"/>
              <a:ea typeface="굴림" pitchFamily="34" charset="-127"/>
            </a:endParaRPr>
          </a:p>
          <a:p>
            <a:pPr eaLnBrk="1" hangingPunct="1">
              <a:lnSpc>
                <a:spcPct val="90000"/>
              </a:lnSpc>
            </a:pPr>
            <a:r>
              <a:rPr lang="en-US" altLang="ko-KR" dirty="0">
                <a:latin typeface="Georgia" pitchFamily="18" charset="0"/>
                <a:ea typeface="굴림" pitchFamily="34" charset="-127"/>
              </a:rPr>
              <a:t>Optical Character Recognition (OCR) programs</a:t>
            </a:r>
          </a:p>
          <a:p>
            <a:pPr lvl="1" eaLnBrk="1" hangingPunct="1">
              <a:lnSpc>
                <a:spcPct val="90000"/>
              </a:lnSpc>
            </a:pPr>
            <a:r>
              <a:rPr lang="en-US" altLang="ko-KR" dirty="0">
                <a:latin typeface="Georgia" pitchFamily="18" charset="0"/>
                <a:ea typeface="굴림" pitchFamily="34" charset="-127"/>
              </a:rPr>
              <a:t>WYNN ($595) - </a:t>
            </a:r>
            <a:r>
              <a:rPr lang="en-US" altLang="ko-KR" dirty="0">
                <a:latin typeface="Georgia" pitchFamily="18" charset="0"/>
                <a:ea typeface="굴림" pitchFamily="34" charset="-127"/>
                <a:hlinkClick r:id="rId3"/>
              </a:rPr>
              <a:t>http://www2.</a:t>
            </a:r>
            <a:r>
              <a:rPr lang="en-US" altLang="ko-KR" dirty="0" smtClean="0">
                <a:latin typeface="Georgia" pitchFamily="18" charset="0"/>
                <a:ea typeface="굴림" pitchFamily="34" charset="-127"/>
                <a:hlinkClick r:id="rId3"/>
              </a:rPr>
              <a:t>freedomscientific.com</a:t>
            </a:r>
            <a:r>
              <a:rPr lang="en-US" altLang="ko-KR" dirty="0" smtClean="0">
                <a:latin typeface="Georgia" pitchFamily="18" charset="0"/>
                <a:ea typeface="굴림" pitchFamily="34" charset="-127"/>
              </a:rPr>
              <a:t> </a:t>
            </a:r>
            <a:endParaRPr lang="en-US" altLang="ko-KR" dirty="0">
              <a:latin typeface="Georgia" pitchFamily="18" charset="0"/>
              <a:ea typeface="굴림" pitchFamily="34" charset="-127"/>
            </a:endParaRPr>
          </a:p>
          <a:p>
            <a:pPr lvl="1" eaLnBrk="1" hangingPunct="1">
              <a:lnSpc>
                <a:spcPct val="90000"/>
              </a:lnSpc>
            </a:pPr>
            <a:r>
              <a:rPr lang="en-US" altLang="ko-KR" dirty="0" err="1">
                <a:latin typeface="Georgia" pitchFamily="18" charset="0"/>
                <a:ea typeface="굴림" pitchFamily="34" charset="-127"/>
              </a:rPr>
              <a:t>Kurzweil</a:t>
            </a:r>
            <a:r>
              <a:rPr lang="en-US" altLang="ko-KR" dirty="0">
                <a:latin typeface="Georgia" pitchFamily="18" charset="0"/>
                <a:ea typeface="굴림" pitchFamily="34" charset="-127"/>
              </a:rPr>
              <a:t> (~$1,495/Free trial) </a:t>
            </a:r>
            <a:r>
              <a:rPr lang="en-US" altLang="ko-KR" dirty="0" smtClean="0">
                <a:latin typeface="Georgia" pitchFamily="18" charset="0"/>
                <a:ea typeface="굴림" pitchFamily="34" charset="-127"/>
              </a:rPr>
              <a:t>- </a:t>
            </a:r>
            <a:r>
              <a:rPr lang="en-US" dirty="0" smtClean="0">
                <a:latin typeface="Georgia" pitchFamily="18" charset="0"/>
                <a:hlinkClick r:id="rId4"/>
              </a:rPr>
              <a:t>www.kurzweiledu.com</a:t>
            </a:r>
            <a:endParaRPr lang="en-US" dirty="0" smtClean="0">
              <a:latin typeface="Georgia" pitchFamily="18" charset="0"/>
            </a:endParaRPr>
          </a:p>
          <a:p>
            <a:pPr lvl="1" eaLnBrk="1" hangingPunct="1">
              <a:lnSpc>
                <a:spcPct val="90000"/>
              </a:lnSpc>
            </a:pPr>
            <a:r>
              <a:rPr lang="en-US" dirty="0" smtClean="0">
                <a:latin typeface="Georgia" pitchFamily="18" charset="0"/>
              </a:rPr>
              <a:t>Scan and Read Pro ($149/Free trial) - </a:t>
            </a:r>
            <a:r>
              <a:rPr lang="en-US" dirty="0">
                <a:latin typeface="Georgia" pitchFamily="18" charset="0"/>
                <a:hlinkClick r:id="rId5"/>
              </a:rPr>
              <a:t>www.readingmadeez.com</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7632848" cy="890736"/>
          </a:xfrm>
        </p:spPr>
        <p:txBody>
          <a:bodyPr anchor="ctr">
            <a:noAutofit/>
          </a:bodyPr>
          <a:lstStyle/>
          <a:p>
            <a:pPr algn="ctr"/>
            <a:r>
              <a:rPr lang="en-US" dirty="0" smtClean="0">
                <a:latin typeface="Georgia"/>
                <a:cs typeface="Georgia"/>
              </a:rPr>
              <a:t>Important Reading Features </a:t>
            </a:r>
            <a:endParaRPr lang="en-US" dirty="0">
              <a:latin typeface="Georgia"/>
              <a:cs typeface="Georgia"/>
            </a:endParaRPr>
          </a:p>
        </p:txBody>
      </p:sp>
      <p:sp>
        <p:nvSpPr>
          <p:cNvPr id="11" name="AutoShape 10">
            <a:hlinkClick r:id="" action="ppaction://hlinkshowjump?jump=nextslide" highlightClick="1"/>
          </p:cNvPr>
          <p:cNvSpPr>
            <a:spLocks noChangeArrowheads="1"/>
          </p:cNvSpPr>
          <p:nvPr/>
        </p:nvSpPr>
        <p:spPr bwMode="auto">
          <a:xfrm>
            <a:off x="1115616" y="1447799"/>
            <a:ext cx="5328592" cy="4749373"/>
          </a:xfrm>
          <a:prstGeom prst="actionButtonBlank">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t"/>
          <a:lstStyle/>
          <a:p>
            <a:pPr marL="342900" indent="-342900">
              <a:lnSpc>
                <a:spcPct val="130000"/>
              </a:lnSpc>
              <a:buClr>
                <a:schemeClr val="tx1"/>
              </a:buClr>
              <a:buFont typeface="Arial"/>
              <a:buChar char="•"/>
            </a:pPr>
            <a:r>
              <a:rPr lang="en-US" sz="2400" dirty="0">
                <a:latin typeface="Georgia"/>
                <a:cs typeface="Georgia"/>
              </a:rPr>
              <a:t>Text-to-Speech </a:t>
            </a:r>
          </a:p>
          <a:p>
            <a:pPr marL="342900" indent="-342900">
              <a:lnSpc>
                <a:spcPct val="130000"/>
              </a:lnSpc>
              <a:buClr>
                <a:schemeClr val="tx1"/>
              </a:buClr>
              <a:buFont typeface="Arial"/>
              <a:buChar char="•"/>
            </a:pPr>
            <a:r>
              <a:rPr lang="en-US" sz="2400" dirty="0" smtClean="0">
                <a:latin typeface="Georgia"/>
                <a:cs typeface="Georgia"/>
              </a:rPr>
              <a:t>Synchronized </a:t>
            </a:r>
            <a:r>
              <a:rPr lang="en-US" sz="2400" dirty="0">
                <a:latin typeface="Georgia"/>
                <a:cs typeface="Georgia"/>
              </a:rPr>
              <a:t>Highlighting</a:t>
            </a:r>
          </a:p>
          <a:p>
            <a:pPr marL="342900" indent="-342900">
              <a:lnSpc>
                <a:spcPct val="130000"/>
              </a:lnSpc>
              <a:buClr>
                <a:schemeClr val="tx1"/>
              </a:buClr>
              <a:buFont typeface="Arial"/>
              <a:buChar char="•"/>
            </a:pPr>
            <a:r>
              <a:rPr lang="en-US" sz="2400" dirty="0" smtClean="0">
                <a:latin typeface="Georgia"/>
                <a:cs typeface="Georgia"/>
              </a:rPr>
              <a:t>Search </a:t>
            </a:r>
            <a:r>
              <a:rPr lang="en-US" sz="2400" dirty="0">
                <a:latin typeface="Georgia"/>
                <a:cs typeface="Georgia"/>
              </a:rPr>
              <a:t>Text</a:t>
            </a:r>
          </a:p>
          <a:p>
            <a:pPr marL="342900" indent="-342900">
              <a:lnSpc>
                <a:spcPct val="130000"/>
              </a:lnSpc>
              <a:buClr>
                <a:schemeClr val="tx1"/>
              </a:buClr>
              <a:buFont typeface="Arial"/>
              <a:buChar char="•"/>
            </a:pPr>
            <a:r>
              <a:rPr lang="en-US" sz="2400" dirty="0" smtClean="0">
                <a:latin typeface="Georgia"/>
                <a:cs typeface="Georgia"/>
              </a:rPr>
              <a:t>Page </a:t>
            </a:r>
            <a:r>
              <a:rPr lang="en-US" sz="2400" dirty="0">
                <a:latin typeface="Georgia"/>
                <a:cs typeface="Georgia"/>
              </a:rPr>
              <a:t>Navigation</a:t>
            </a:r>
          </a:p>
          <a:p>
            <a:pPr marL="342900" indent="-342900">
              <a:lnSpc>
                <a:spcPct val="130000"/>
              </a:lnSpc>
              <a:buClr>
                <a:schemeClr val="tx1"/>
              </a:buClr>
              <a:buFont typeface="Arial"/>
              <a:buChar char="•"/>
            </a:pPr>
            <a:r>
              <a:rPr lang="en-US" sz="2400" dirty="0" smtClean="0">
                <a:latin typeface="Georgia"/>
                <a:cs typeface="Georgia"/>
              </a:rPr>
              <a:t>Bookmarking</a:t>
            </a:r>
            <a:endParaRPr lang="en-US" sz="2400" dirty="0">
              <a:latin typeface="Georgia"/>
              <a:cs typeface="Georgia"/>
            </a:endParaRPr>
          </a:p>
          <a:p>
            <a:pPr marL="342900" indent="-342900">
              <a:lnSpc>
                <a:spcPct val="130000"/>
              </a:lnSpc>
              <a:buClr>
                <a:schemeClr val="tx1"/>
              </a:buClr>
              <a:buFont typeface="Arial"/>
              <a:buChar char="•"/>
            </a:pPr>
            <a:r>
              <a:rPr lang="en-US" sz="2400" dirty="0">
                <a:latin typeface="Georgia"/>
                <a:cs typeface="Georgia"/>
              </a:rPr>
              <a:t>Note-taking</a:t>
            </a:r>
          </a:p>
          <a:p>
            <a:pPr marL="342900" indent="-342900">
              <a:lnSpc>
                <a:spcPct val="130000"/>
              </a:lnSpc>
              <a:buClr>
                <a:schemeClr val="tx1"/>
              </a:buClr>
              <a:buFont typeface="Arial"/>
              <a:buChar char="•"/>
            </a:pPr>
            <a:r>
              <a:rPr lang="en-US" sz="2400" dirty="0" smtClean="0">
                <a:latin typeface="Georgia"/>
                <a:cs typeface="Georgia"/>
              </a:rPr>
              <a:t>Display </a:t>
            </a:r>
            <a:r>
              <a:rPr lang="en-US" sz="2400" dirty="0">
                <a:latin typeface="Georgia"/>
                <a:cs typeface="Georgia"/>
              </a:rPr>
              <a:t>I</a:t>
            </a:r>
            <a:r>
              <a:rPr lang="en-US" sz="2400" dirty="0" smtClean="0">
                <a:latin typeface="Georgia"/>
                <a:cs typeface="Georgia"/>
              </a:rPr>
              <a:t>mages; Alternate </a:t>
            </a:r>
            <a:r>
              <a:rPr lang="en-US" sz="2400" dirty="0">
                <a:latin typeface="Georgia"/>
                <a:cs typeface="Georgia"/>
              </a:rPr>
              <a:t>T</a:t>
            </a:r>
            <a:r>
              <a:rPr lang="en-US" sz="2400" dirty="0" smtClean="0">
                <a:latin typeface="Georgia"/>
                <a:cs typeface="Georgia"/>
              </a:rPr>
              <a:t>ext</a:t>
            </a:r>
            <a:endParaRPr lang="en-US" sz="2400" dirty="0">
              <a:latin typeface="Georgia"/>
              <a:cs typeface="Georgia"/>
            </a:endParaRPr>
          </a:p>
          <a:p>
            <a:pPr marL="342900" indent="-342900">
              <a:lnSpc>
                <a:spcPct val="130000"/>
              </a:lnSpc>
              <a:buClr>
                <a:schemeClr val="tx1"/>
              </a:buClr>
              <a:buFont typeface="Arial"/>
              <a:buChar char="•"/>
            </a:pPr>
            <a:r>
              <a:rPr lang="en-US" sz="2400" dirty="0" smtClean="0">
                <a:latin typeface="Georgia"/>
                <a:cs typeface="Georgia"/>
              </a:rPr>
              <a:t>Change font</a:t>
            </a:r>
          </a:p>
          <a:p>
            <a:pPr marL="342900" indent="-342900">
              <a:lnSpc>
                <a:spcPct val="130000"/>
              </a:lnSpc>
              <a:buClr>
                <a:schemeClr val="tx1"/>
              </a:buClr>
              <a:buFont typeface="Arial"/>
              <a:buChar char="•"/>
            </a:pPr>
            <a:r>
              <a:rPr lang="en-US" sz="2400" dirty="0" smtClean="0">
                <a:latin typeface="Georgia"/>
                <a:cs typeface="Georgia"/>
              </a:rPr>
              <a:t>Change Voice /</a:t>
            </a:r>
            <a:r>
              <a:rPr lang="en-US" sz="2400" dirty="0">
                <a:latin typeface="Georgia"/>
                <a:cs typeface="Georgia"/>
              </a:rPr>
              <a:t>S</a:t>
            </a:r>
            <a:r>
              <a:rPr lang="en-US" sz="2400" dirty="0" smtClean="0">
                <a:latin typeface="Georgia"/>
                <a:cs typeface="Georgia"/>
              </a:rPr>
              <a:t>peed/Languages</a:t>
            </a:r>
            <a:endParaRPr lang="en-US" sz="2400" dirty="0">
              <a:latin typeface="Georgia"/>
              <a:cs typeface="Georgia"/>
            </a:endParaRPr>
          </a:p>
        </p:txBody>
      </p:sp>
      <p:grpSp>
        <p:nvGrpSpPr>
          <p:cNvPr id="3" name="Group 2"/>
          <p:cNvGrpSpPr/>
          <p:nvPr/>
        </p:nvGrpSpPr>
        <p:grpSpPr>
          <a:xfrm>
            <a:off x="5868144" y="1484784"/>
            <a:ext cx="2736304" cy="1872208"/>
            <a:chOff x="2915816" y="2708920"/>
            <a:chExt cx="3240360" cy="2232248"/>
          </a:xfrm>
        </p:grpSpPr>
        <p:grpSp>
          <p:nvGrpSpPr>
            <p:cNvPr id="4" name="Group 3"/>
            <p:cNvGrpSpPr/>
            <p:nvPr/>
          </p:nvGrpSpPr>
          <p:grpSpPr>
            <a:xfrm>
              <a:off x="2915816" y="2708920"/>
              <a:ext cx="3240360" cy="2232248"/>
              <a:chOff x="2807079" y="1485517"/>
              <a:chExt cx="5676521" cy="4408765"/>
            </a:xfrm>
          </p:grpSpPr>
          <p:pic>
            <p:nvPicPr>
              <p:cNvPr id="5" name="Picture 4"/>
              <p:cNvPicPr>
                <a:picLocks noChangeAspect="1"/>
              </p:cNvPicPr>
              <p:nvPr/>
            </p:nvPicPr>
            <p:blipFill>
              <a:blip r:embed="rId3"/>
              <a:stretch>
                <a:fillRect/>
              </a:stretch>
            </p:blipFill>
            <p:spPr>
              <a:xfrm>
                <a:off x="2807079" y="1485517"/>
                <a:ext cx="5676521" cy="4408765"/>
              </a:xfrm>
              <a:prstGeom prst="rect">
                <a:avLst/>
              </a:prstGeom>
            </p:spPr>
          </p:pic>
          <p:sp>
            <p:nvSpPr>
              <p:cNvPr id="6" name="Rectangle 5"/>
              <p:cNvSpPr/>
              <p:nvPr/>
            </p:nvSpPr>
            <p:spPr>
              <a:xfrm>
                <a:off x="3302000" y="1917700"/>
                <a:ext cx="4699000" cy="35052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4445000" y="1917700"/>
                <a:ext cx="2400300" cy="3492500"/>
              </a:xfrm>
              <a:prstGeom prst="rect">
                <a:avLst/>
              </a:prstGeom>
            </p:spPr>
          </p:pic>
        </p:grpSp>
        <p:pic>
          <p:nvPicPr>
            <p:cNvPr id="8" name="Picture 7" descr="Screen Shot 2012-10-08 at 11.06.45 A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7816" y="2852936"/>
              <a:ext cx="2732336" cy="1918019"/>
            </a:xfrm>
            <a:prstGeom prst="rect">
              <a:avLst/>
            </a:prstGeom>
          </p:spPr>
        </p:pic>
      </p:grpSp>
    </p:spTree>
    <p:extLst>
      <p:ext uri="{BB962C8B-B14F-4D97-AF65-F5344CB8AC3E}">
        <p14:creationId xmlns:p14="http://schemas.microsoft.com/office/powerpoint/2010/main" val="14424678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340768"/>
            <a:ext cx="5832648" cy="5040560"/>
          </a:xfrm>
        </p:spPr>
        <p:txBody>
          <a:bodyPr/>
          <a:lstStyle/>
          <a:p>
            <a:r>
              <a:rPr lang="en-US" sz="2800" dirty="0" smtClean="0">
                <a:latin typeface="Georgia"/>
                <a:cs typeface="Georgia"/>
              </a:rPr>
              <a:t>Speak feature in Microsoft Word (2010 and higher)</a:t>
            </a:r>
          </a:p>
          <a:p>
            <a:pPr lvl="1"/>
            <a:r>
              <a:rPr lang="en-US" sz="2400" dirty="0" smtClean="0">
                <a:latin typeface="Georgia"/>
                <a:cs typeface="Georgia"/>
              </a:rPr>
              <a:t>Add Speak to Quick Access Toolbar</a:t>
            </a:r>
          </a:p>
          <a:p>
            <a:pPr lvl="1"/>
            <a:endParaRPr lang="en-US" sz="2400" dirty="0" smtClean="0">
              <a:latin typeface="Georgia"/>
              <a:cs typeface="Georgia"/>
            </a:endParaRPr>
          </a:p>
          <a:p>
            <a:r>
              <a:rPr lang="en-US" sz="2800" dirty="0" smtClean="0">
                <a:latin typeface="Georgia"/>
                <a:cs typeface="Georgia"/>
              </a:rPr>
              <a:t>Read Out Loud feature in Adobe Acrobat</a:t>
            </a:r>
          </a:p>
          <a:p>
            <a:pPr lvl="1"/>
            <a:r>
              <a:rPr lang="en-US" dirty="0" smtClean="0">
                <a:latin typeface="Georgia"/>
                <a:cs typeface="Georgia"/>
              </a:rPr>
              <a:t>View &gt;&gt; Read Out Loud</a:t>
            </a:r>
            <a:endParaRPr lang="en-US" sz="2400" dirty="0" smtClean="0">
              <a:latin typeface="Georgia"/>
              <a:cs typeface="Georgia"/>
            </a:endParaRPr>
          </a:p>
          <a:p>
            <a:pPr lvl="1"/>
            <a:endParaRPr lang="en-US" sz="2400" dirty="0" smtClean="0">
              <a:latin typeface="Georgia"/>
              <a:cs typeface="Georgia"/>
            </a:endParaRPr>
          </a:p>
          <a:p>
            <a:r>
              <a:rPr lang="en-US" sz="2800" dirty="0" smtClean="0">
                <a:latin typeface="Georgia"/>
                <a:cs typeface="Georgia"/>
              </a:rPr>
              <a:t>Speak Selection on iPhones/</a:t>
            </a:r>
            <a:r>
              <a:rPr lang="en-US" sz="2800" dirty="0" err="1" smtClean="0">
                <a:latin typeface="Georgia"/>
                <a:cs typeface="Georgia"/>
              </a:rPr>
              <a:t>iPads</a:t>
            </a:r>
            <a:r>
              <a:rPr lang="en-US" sz="2800" dirty="0" smtClean="0">
                <a:latin typeface="Georgia"/>
                <a:cs typeface="Georgia"/>
              </a:rPr>
              <a:t> </a:t>
            </a:r>
          </a:p>
          <a:p>
            <a:pPr lvl="1"/>
            <a:r>
              <a:rPr lang="en-US" sz="2400" dirty="0" smtClean="0">
                <a:latin typeface="Georgia"/>
                <a:cs typeface="Georgia"/>
              </a:rPr>
              <a:t>Settings &gt;&gt; Accessibility &gt;&gt; Vision</a:t>
            </a:r>
          </a:p>
          <a:p>
            <a:pPr marL="0" indent="0">
              <a:buNone/>
            </a:pPr>
            <a:endParaRPr lang="en-US" sz="1100" dirty="0" smtClean="0"/>
          </a:p>
        </p:txBody>
      </p:sp>
      <p:pic>
        <p:nvPicPr>
          <p:cNvPr id="4" name="Picture 3"/>
          <p:cNvPicPr>
            <a:picLocks noChangeAspect="1"/>
          </p:cNvPicPr>
          <p:nvPr/>
        </p:nvPicPr>
        <p:blipFill>
          <a:blip r:embed="rId3"/>
          <a:stretch>
            <a:fillRect/>
          </a:stretch>
        </p:blipFill>
        <p:spPr>
          <a:xfrm>
            <a:off x="7092280" y="1628800"/>
            <a:ext cx="1480898" cy="1480898"/>
          </a:xfrm>
          <a:prstGeom prst="rect">
            <a:avLst/>
          </a:prstGeom>
        </p:spPr>
      </p:pic>
      <p:sp>
        <p:nvSpPr>
          <p:cNvPr id="5" name="Title 4"/>
          <p:cNvSpPr>
            <a:spLocks noGrp="1"/>
          </p:cNvSpPr>
          <p:nvPr>
            <p:ph type="title"/>
          </p:nvPr>
        </p:nvSpPr>
        <p:spPr>
          <a:xfrm>
            <a:off x="1279525" y="548680"/>
            <a:ext cx="7086600" cy="731838"/>
          </a:xfrm>
        </p:spPr>
        <p:txBody>
          <a:bodyPr anchor="ctr"/>
          <a:lstStyle/>
          <a:p>
            <a:pPr algn="ctr"/>
            <a:r>
              <a:rPr lang="en-US" dirty="0" smtClean="0">
                <a:latin typeface="Georgia"/>
                <a:cs typeface="Georgia"/>
              </a:rPr>
              <a:t>Built-in Text-to-Speech</a:t>
            </a:r>
            <a:endParaRPr lang="en-US" dirty="0">
              <a:latin typeface="Georgia"/>
              <a:cs typeface="Georgia"/>
            </a:endParaRPr>
          </a:p>
        </p:txBody>
      </p:sp>
    </p:spTree>
    <p:extLst>
      <p:ext uri="{BB962C8B-B14F-4D97-AF65-F5344CB8AC3E}">
        <p14:creationId xmlns:p14="http://schemas.microsoft.com/office/powerpoint/2010/main" val="2775100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9525" y="332656"/>
            <a:ext cx="7086600" cy="731838"/>
          </a:xfrm>
        </p:spPr>
        <p:txBody>
          <a:bodyPr/>
          <a:lstStyle/>
          <a:p>
            <a:pPr algn="ctr"/>
            <a:r>
              <a:rPr lang="en-US" dirty="0" smtClean="0">
                <a:latin typeface="Georgia"/>
                <a:cs typeface="Georgia"/>
              </a:rPr>
              <a:t>Mobile Applications</a:t>
            </a:r>
            <a:endParaRPr lang="en-US" dirty="0">
              <a:latin typeface="Georgia"/>
              <a:cs typeface="Georgia"/>
            </a:endParaRPr>
          </a:p>
        </p:txBody>
      </p:sp>
      <p:sp>
        <p:nvSpPr>
          <p:cNvPr id="3" name="Content Placeholder 2"/>
          <p:cNvSpPr>
            <a:spLocks noGrp="1"/>
          </p:cNvSpPr>
          <p:nvPr>
            <p:ph idx="1"/>
          </p:nvPr>
        </p:nvSpPr>
        <p:spPr>
          <a:xfrm>
            <a:off x="179512" y="1600200"/>
            <a:ext cx="7416824" cy="4525963"/>
          </a:xfrm>
        </p:spPr>
        <p:txBody>
          <a:bodyPr/>
          <a:lstStyle/>
          <a:p>
            <a:r>
              <a:rPr lang="en-US" b="1" dirty="0" err="1">
                <a:latin typeface="Georgia"/>
                <a:cs typeface="Georgia"/>
              </a:rPr>
              <a:t>Blio</a:t>
            </a:r>
            <a:r>
              <a:rPr lang="en-US" dirty="0">
                <a:latin typeface="Georgia"/>
                <a:cs typeface="Georgia"/>
              </a:rPr>
              <a:t> App by K-NFB Reading technology Inc. </a:t>
            </a:r>
            <a:r>
              <a:rPr lang="en-US" dirty="0" smtClean="0">
                <a:latin typeface="Georgia"/>
                <a:cs typeface="Georgia"/>
              </a:rPr>
              <a:t>(Free*)</a:t>
            </a:r>
          </a:p>
          <a:p>
            <a:pPr lvl="1"/>
            <a:r>
              <a:rPr lang="en-US" dirty="0" smtClean="0">
                <a:latin typeface="Georgia"/>
                <a:cs typeface="Georgia"/>
              </a:rPr>
              <a:t>Multiple reading views, dynamic highlighting, word definitions, full color </a:t>
            </a:r>
            <a:r>
              <a:rPr lang="en-US" dirty="0" smtClean="0">
                <a:latin typeface="Georgia"/>
                <a:cs typeface="Georgia"/>
              </a:rPr>
              <a:t>display</a:t>
            </a:r>
            <a:endParaRPr lang="en-US" dirty="0">
              <a:latin typeface="Georgia"/>
              <a:cs typeface="Georgia"/>
            </a:endParaRPr>
          </a:p>
          <a:p>
            <a:r>
              <a:rPr lang="en-US" b="1" dirty="0" err="1">
                <a:latin typeface="Georgia"/>
                <a:cs typeface="Georgia"/>
              </a:rPr>
              <a:t>GoodReader</a:t>
            </a:r>
            <a:r>
              <a:rPr lang="en-US" dirty="0">
                <a:latin typeface="Georgia"/>
                <a:cs typeface="Georgia"/>
              </a:rPr>
              <a:t> by </a:t>
            </a:r>
            <a:r>
              <a:rPr lang="en-US" dirty="0" err="1">
                <a:latin typeface="Georgia"/>
                <a:cs typeface="Georgia"/>
              </a:rPr>
              <a:t>Good.iWare</a:t>
            </a:r>
            <a:r>
              <a:rPr lang="en-US" dirty="0">
                <a:latin typeface="Georgia"/>
                <a:cs typeface="Georgia"/>
              </a:rPr>
              <a:t> </a:t>
            </a:r>
            <a:r>
              <a:rPr lang="en-US" dirty="0" smtClean="0">
                <a:latin typeface="Georgia"/>
                <a:cs typeface="Georgia"/>
              </a:rPr>
              <a:t>Ltd ($4.99)</a:t>
            </a:r>
          </a:p>
          <a:p>
            <a:pPr lvl="1"/>
            <a:r>
              <a:rPr lang="en-US" dirty="0" smtClean="0">
                <a:latin typeface="Georgia"/>
                <a:cs typeface="Georgia"/>
              </a:rPr>
              <a:t>Air-Turn Bluetooth </a:t>
            </a:r>
            <a:r>
              <a:rPr lang="en-US" dirty="0" smtClean="0">
                <a:latin typeface="Georgia"/>
                <a:cs typeface="Georgia"/>
              </a:rPr>
              <a:t>page turner</a:t>
            </a:r>
            <a:r>
              <a:rPr lang="en-US" dirty="0" smtClean="0">
                <a:latin typeface="Georgia"/>
                <a:cs typeface="Georgia"/>
              </a:rPr>
              <a:t>, note </a:t>
            </a:r>
            <a:r>
              <a:rPr lang="en-US" dirty="0" smtClean="0">
                <a:latin typeface="Georgia"/>
                <a:cs typeface="Georgia"/>
              </a:rPr>
              <a:t>taking, sign PDF documents, password protect </a:t>
            </a:r>
            <a:r>
              <a:rPr lang="en-US" dirty="0" smtClean="0">
                <a:latin typeface="Georgia"/>
                <a:cs typeface="Georgia"/>
              </a:rPr>
              <a:t>files </a:t>
            </a:r>
            <a:endParaRPr lang="en-US" dirty="0">
              <a:latin typeface="Georgia"/>
              <a:cs typeface="Georgia"/>
            </a:endParaRPr>
          </a:p>
          <a:p>
            <a:r>
              <a:rPr lang="en-US" b="1" dirty="0" err="1" smtClean="0">
                <a:latin typeface="Georgia"/>
                <a:cs typeface="Georgia"/>
              </a:rPr>
              <a:t>SpeakIt</a:t>
            </a:r>
            <a:r>
              <a:rPr lang="en-US" dirty="0" smtClean="0">
                <a:latin typeface="Georgia"/>
                <a:cs typeface="Georgia"/>
              </a:rPr>
              <a:t> </a:t>
            </a:r>
            <a:r>
              <a:rPr lang="en-US" dirty="0">
                <a:latin typeface="Georgia"/>
                <a:cs typeface="Georgia"/>
              </a:rPr>
              <a:t>App by Future Apps Inc</a:t>
            </a:r>
            <a:r>
              <a:rPr lang="en-US" dirty="0" smtClean="0">
                <a:latin typeface="Georgia"/>
                <a:cs typeface="Georgia"/>
              </a:rPr>
              <a:t>. ($1.99)</a:t>
            </a:r>
          </a:p>
          <a:p>
            <a:pPr lvl="1"/>
            <a:r>
              <a:rPr lang="en-US" dirty="0" smtClean="0">
                <a:latin typeface="Georgia"/>
                <a:cs typeface="Georgia"/>
              </a:rPr>
              <a:t>Reads any document with by selecting the text                                   you want to read or listen </a:t>
            </a:r>
            <a:r>
              <a:rPr lang="en-US" dirty="0" smtClean="0">
                <a:latin typeface="Georgia"/>
                <a:cs typeface="Georgia"/>
              </a:rPr>
              <a:t>to</a:t>
            </a:r>
            <a:endParaRPr lang="en-US" dirty="0">
              <a:latin typeface="Georgia"/>
              <a:cs typeface="Georgia"/>
            </a:endParaRPr>
          </a:p>
          <a:p>
            <a:endParaRPr lang="en-US" dirty="0">
              <a:latin typeface="Georgia"/>
              <a:cs typeface="Georgia"/>
            </a:endParaRPr>
          </a:p>
        </p:txBody>
      </p:sp>
      <p:pic>
        <p:nvPicPr>
          <p:cNvPr id="4" name="Picture 3"/>
          <p:cNvPicPr>
            <a:picLocks noChangeAspect="1"/>
          </p:cNvPicPr>
          <p:nvPr/>
        </p:nvPicPr>
        <p:blipFill>
          <a:blip r:embed="rId3"/>
          <a:stretch>
            <a:fillRect/>
          </a:stretch>
        </p:blipFill>
        <p:spPr>
          <a:xfrm>
            <a:off x="6812136" y="1628800"/>
            <a:ext cx="2331864" cy="972219"/>
          </a:xfrm>
          <a:prstGeom prst="rect">
            <a:avLst/>
          </a:prstGeom>
        </p:spPr>
      </p:pic>
      <p:sp>
        <p:nvSpPr>
          <p:cNvPr id="5" name="Rectangle 4"/>
          <p:cNvSpPr/>
          <p:nvPr/>
        </p:nvSpPr>
        <p:spPr>
          <a:xfrm>
            <a:off x="2432075" y="6269250"/>
            <a:ext cx="4279850" cy="400110"/>
          </a:xfrm>
          <a:prstGeom prst="rect">
            <a:avLst/>
          </a:prstGeom>
        </p:spPr>
        <p:txBody>
          <a:bodyPr wrap="none">
            <a:spAutoFit/>
          </a:bodyPr>
          <a:lstStyle/>
          <a:p>
            <a:pPr marL="0" indent="0" algn="ctr">
              <a:buNone/>
            </a:pPr>
            <a:r>
              <a:rPr lang="en-US" b="1" i="1" dirty="0">
                <a:solidFill>
                  <a:srgbClr val="950101"/>
                </a:solidFill>
                <a:latin typeface="Georgia"/>
                <a:cs typeface="Georgia"/>
              </a:rPr>
              <a:t>*NOTE: </a:t>
            </a:r>
            <a:r>
              <a:rPr lang="en-US" i="1" dirty="0">
                <a:latin typeface="Georgia"/>
                <a:cs typeface="Georgia"/>
              </a:rPr>
              <a:t>Voices available for purchase</a:t>
            </a:r>
            <a:r>
              <a:rPr lang="en-US" sz="2000" dirty="0">
                <a:latin typeface="Georgia"/>
                <a:cs typeface="Georgia"/>
              </a:rPr>
              <a:t>!</a:t>
            </a: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531" t="27612" r="73043" b="48321"/>
          <a:stretch/>
        </p:blipFill>
        <p:spPr bwMode="auto">
          <a:xfrm>
            <a:off x="7631660" y="3429000"/>
            <a:ext cx="972788" cy="9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5995" t="35345" r="70313" b="40948"/>
          <a:stretch/>
        </p:blipFill>
        <p:spPr bwMode="auto">
          <a:xfrm>
            <a:off x="7687040" y="4797152"/>
            <a:ext cx="989416" cy="96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1461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BarMagnifier"/>
          <p:cNvPicPr>
            <a:picLocks noChangeAspect="1" noChangeArrowheads="1"/>
          </p:cNvPicPr>
          <p:nvPr/>
        </p:nvPicPr>
        <p:blipFill>
          <a:blip r:embed="rId3" cstate="print"/>
          <a:srcRect t="10526" b="10527"/>
          <a:stretch>
            <a:fillRect/>
          </a:stretch>
        </p:blipFill>
        <p:spPr bwMode="auto">
          <a:xfrm>
            <a:off x="6521017" y="1120957"/>
            <a:ext cx="2011423" cy="1587963"/>
          </a:xfrm>
          <a:prstGeom prst="rect">
            <a:avLst/>
          </a:prstGeom>
          <a:noFill/>
          <a:ln w="9525">
            <a:noFill/>
            <a:miter lim="800000"/>
            <a:headEnd/>
            <a:tailEnd/>
          </a:ln>
        </p:spPr>
      </p:pic>
      <p:sp>
        <p:nvSpPr>
          <p:cNvPr id="10" name="Title 1"/>
          <p:cNvSpPr txBox="1">
            <a:spLocks/>
          </p:cNvSpPr>
          <p:nvPr/>
        </p:nvSpPr>
        <p:spPr bwMode="auto">
          <a:xfrm>
            <a:off x="36512" y="6381328"/>
            <a:ext cx="9144000"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entury Gothic" pitchFamily="34" charset="0"/>
              </a:defRPr>
            </a:lvl2pPr>
            <a:lvl3pPr algn="l" rtl="0" eaLnBrk="0" fontAlgn="base" hangingPunct="0">
              <a:spcBef>
                <a:spcPct val="0"/>
              </a:spcBef>
              <a:spcAft>
                <a:spcPct val="0"/>
              </a:spcAft>
              <a:defRPr sz="3600">
                <a:solidFill>
                  <a:schemeClr val="tx2"/>
                </a:solidFill>
                <a:latin typeface="Century Gothic" pitchFamily="34" charset="0"/>
              </a:defRPr>
            </a:lvl3pPr>
            <a:lvl4pPr algn="l" rtl="0" eaLnBrk="0" fontAlgn="base" hangingPunct="0">
              <a:spcBef>
                <a:spcPct val="0"/>
              </a:spcBef>
              <a:spcAft>
                <a:spcPct val="0"/>
              </a:spcAft>
              <a:defRPr sz="3600">
                <a:solidFill>
                  <a:schemeClr val="tx2"/>
                </a:solidFill>
                <a:latin typeface="Century Gothic" pitchFamily="34" charset="0"/>
              </a:defRPr>
            </a:lvl4pPr>
            <a:lvl5pPr algn="l" rtl="0" eaLnBrk="0" fontAlgn="base" hangingPunct="0">
              <a:spcBef>
                <a:spcPct val="0"/>
              </a:spcBef>
              <a:spcAft>
                <a:spcPct val="0"/>
              </a:spcAft>
              <a:defRPr sz="3600">
                <a:solidFill>
                  <a:schemeClr val="tx2"/>
                </a:solidFill>
                <a:latin typeface="Century Gothic" pitchFamily="34"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a:lstStyle>
          <a:p>
            <a:pPr algn="ctr"/>
            <a:r>
              <a:rPr lang="en-US" sz="2400" i="1" dirty="0" smtClean="0">
                <a:solidFill>
                  <a:srgbClr val="FF0000"/>
                </a:solidFill>
                <a:latin typeface="Georgia"/>
                <a:cs typeface="Georgia"/>
              </a:rPr>
              <a:t>1.1 Offer ways of customizing the display of information</a:t>
            </a:r>
            <a:endParaRPr lang="en-US" sz="2400" i="1" dirty="0">
              <a:solidFill>
                <a:srgbClr val="FF0000"/>
              </a:solidFill>
              <a:latin typeface="Georgia"/>
              <a:cs typeface="Georgia"/>
            </a:endParaRPr>
          </a:p>
        </p:txBody>
      </p:sp>
      <p:sp>
        <p:nvSpPr>
          <p:cNvPr id="2" name="Title 1"/>
          <p:cNvSpPr>
            <a:spLocks noGrp="1"/>
          </p:cNvSpPr>
          <p:nvPr>
            <p:ph type="title"/>
          </p:nvPr>
        </p:nvSpPr>
        <p:spPr>
          <a:xfrm>
            <a:off x="1279525" y="392906"/>
            <a:ext cx="7086600" cy="731838"/>
          </a:xfrm>
        </p:spPr>
        <p:txBody>
          <a:bodyPr/>
          <a:lstStyle/>
          <a:p>
            <a:pPr algn="ctr"/>
            <a:r>
              <a:rPr lang="en-US" dirty="0" smtClean="0">
                <a:latin typeface="Georgia"/>
                <a:cs typeface="Georgia"/>
              </a:rPr>
              <a:t>Low Tech Solutions</a:t>
            </a:r>
            <a:endParaRPr lang="en-US" dirty="0">
              <a:latin typeface="Georgia"/>
              <a:cs typeface="Georgia"/>
            </a:endParaRPr>
          </a:p>
        </p:txBody>
      </p:sp>
      <p:sp>
        <p:nvSpPr>
          <p:cNvPr id="11" name="Rectangle 3"/>
          <p:cNvSpPr>
            <a:spLocks noGrp="1" noChangeArrowheads="1"/>
          </p:cNvSpPr>
          <p:nvPr>
            <p:ph idx="1"/>
          </p:nvPr>
        </p:nvSpPr>
        <p:spPr>
          <a:xfrm>
            <a:off x="899592" y="1340768"/>
            <a:ext cx="7776864" cy="5040560"/>
          </a:xfrm>
        </p:spPr>
        <p:txBody>
          <a:bodyPr/>
          <a:lstStyle/>
          <a:p>
            <a:pPr eaLnBrk="1" hangingPunct="1"/>
            <a:r>
              <a:rPr lang="en-US" altLang="ko-KR" dirty="0" smtClean="0">
                <a:latin typeface="Georgia" pitchFamily="18" charset="0"/>
                <a:ea typeface="굴림" pitchFamily="34" charset="-127"/>
              </a:rPr>
              <a:t>Colored transparency sheets</a:t>
            </a:r>
          </a:p>
          <a:p>
            <a:pPr eaLnBrk="1" hangingPunct="1"/>
            <a:endParaRPr lang="en-US" altLang="ko-KR" dirty="0" smtClean="0">
              <a:latin typeface="Georgia" pitchFamily="18" charset="0"/>
              <a:ea typeface="굴림" pitchFamily="34" charset="-127"/>
            </a:endParaRPr>
          </a:p>
          <a:p>
            <a:pPr eaLnBrk="1" hangingPunct="1"/>
            <a:r>
              <a:rPr lang="en-US" dirty="0" smtClean="0">
                <a:latin typeface="Georgia" pitchFamily="18" charset="0"/>
              </a:rPr>
              <a:t>Line guides </a:t>
            </a:r>
          </a:p>
          <a:p>
            <a:pPr eaLnBrk="1" hangingPunct="1"/>
            <a:endParaRPr lang="en-US" dirty="0">
              <a:latin typeface="Georgia" pitchFamily="18" charset="0"/>
            </a:endParaRPr>
          </a:p>
          <a:p>
            <a:pPr eaLnBrk="1" hangingPunct="1"/>
            <a:r>
              <a:rPr lang="en-US" dirty="0">
                <a:latin typeface="Georgia" pitchFamily="18" charset="0"/>
              </a:rPr>
              <a:t>B</a:t>
            </a:r>
            <a:r>
              <a:rPr lang="en-US" dirty="0" smtClean="0">
                <a:latin typeface="Georgia" pitchFamily="18" charset="0"/>
              </a:rPr>
              <a:t>ar magnifiers</a:t>
            </a:r>
          </a:p>
          <a:p>
            <a:pPr eaLnBrk="1" hangingPunct="1"/>
            <a:endParaRPr lang="en-US" dirty="0" smtClean="0">
              <a:latin typeface="Georgia" pitchFamily="18" charset="0"/>
            </a:endParaRPr>
          </a:p>
          <a:p>
            <a:pPr eaLnBrk="1" hangingPunct="1"/>
            <a:r>
              <a:rPr lang="en-US" dirty="0" smtClean="0">
                <a:latin typeface="Georgia" pitchFamily="18" charset="0"/>
              </a:rPr>
              <a:t>Adapting books </a:t>
            </a:r>
          </a:p>
          <a:p>
            <a:pPr lvl="1" eaLnBrk="1" hangingPunct="1"/>
            <a:r>
              <a:rPr lang="en-US" dirty="0">
                <a:latin typeface="Georgia" pitchFamily="18" charset="0"/>
              </a:rPr>
              <a:t>W</a:t>
            </a:r>
            <a:r>
              <a:rPr lang="en-US" dirty="0" smtClean="0">
                <a:latin typeface="Georgia" pitchFamily="18" charset="0"/>
              </a:rPr>
              <a:t>iki stix, puff paint, etc.</a:t>
            </a:r>
          </a:p>
          <a:p>
            <a:pPr eaLnBrk="1" hangingPunct="1"/>
            <a:endParaRPr lang="en-US" dirty="0" smtClean="0">
              <a:latin typeface="Georgia" pitchFamily="18" charset="0"/>
            </a:endParaRPr>
          </a:p>
          <a:p>
            <a:pPr eaLnBrk="1" hangingPunct="1"/>
            <a:r>
              <a:rPr lang="en-US" dirty="0" smtClean="0">
                <a:latin typeface="Georgia" pitchFamily="18" charset="0"/>
              </a:rPr>
              <a:t>Book holders</a:t>
            </a:r>
          </a:p>
        </p:txBody>
      </p:sp>
      <p:pic>
        <p:nvPicPr>
          <p:cNvPr id="5" name="Picture 4"/>
          <p:cNvPicPr>
            <a:picLocks noChangeAspect="1"/>
          </p:cNvPicPr>
          <p:nvPr/>
        </p:nvPicPr>
        <p:blipFill>
          <a:blip r:embed="rId4"/>
          <a:stretch>
            <a:fillRect/>
          </a:stretch>
        </p:blipFill>
        <p:spPr>
          <a:xfrm>
            <a:off x="6444208" y="2656930"/>
            <a:ext cx="2088232" cy="1564158"/>
          </a:xfrm>
          <a:prstGeom prst="rect">
            <a:avLst/>
          </a:prstGeom>
        </p:spPr>
      </p:pic>
      <p:pic>
        <p:nvPicPr>
          <p:cNvPr id="14" name="Picture 13"/>
          <p:cNvPicPr>
            <a:picLocks noChangeAspect="1"/>
          </p:cNvPicPr>
          <p:nvPr/>
        </p:nvPicPr>
        <p:blipFill rotWithShape="1">
          <a:blip r:embed="rId5"/>
          <a:srcRect l="5911" t="13226" r="3678" b="9278"/>
          <a:stretch/>
        </p:blipFill>
        <p:spPr>
          <a:xfrm>
            <a:off x="6444208" y="4221088"/>
            <a:ext cx="2140857" cy="2140858"/>
          </a:xfrm>
          <a:prstGeom prst="rect">
            <a:avLst/>
          </a:prstGeom>
        </p:spPr>
      </p:pic>
    </p:spTree>
    <p:extLst>
      <p:ext uri="{BB962C8B-B14F-4D97-AF65-F5344CB8AC3E}">
        <p14:creationId xmlns:p14="http://schemas.microsoft.com/office/powerpoint/2010/main" val="3878383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theme/theme1.xml><?xml version="1.0" encoding="utf-8"?>
<a:theme xmlns:a="http://schemas.openxmlformats.org/drawingml/2006/main" name="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 of book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ack of books design template">
  <a:themeElements>
    <a:clrScheme name="1_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ck of book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tack of books design template">
  <a:themeElements>
    <a:clrScheme name="2_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ck of book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Stack of books design template</Template>
  <TotalTime>7797</TotalTime>
  <Words>2106</Words>
  <Application>Microsoft Macintosh PowerPoint</Application>
  <PresentationFormat>On-screen Show (4:3)</PresentationFormat>
  <Paragraphs>134</Paragraphs>
  <Slides>13</Slides>
  <Notes>13</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Stack of books design template</vt:lpstr>
      <vt:lpstr>WritingDesignTemplate</vt:lpstr>
      <vt:lpstr>1_Stack of books design template</vt:lpstr>
      <vt:lpstr>2_Stack of books design template</vt:lpstr>
      <vt:lpstr>Multiple Means of Representation Providing Access to Print Text  Dr. Anya Evmenova </vt:lpstr>
      <vt:lpstr>Multiple Means of Representation</vt:lpstr>
      <vt:lpstr>Difficulties with Reading</vt:lpstr>
      <vt:lpstr>Multiple Means of Representation  Guideline 1: Provide options for perception</vt:lpstr>
      <vt:lpstr>Text-to-Speech</vt:lpstr>
      <vt:lpstr>Important Reading Features </vt:lpstr>
      <vt:lpstr>Built-in Text-to-Speech</vt:lpstr>
      <vt:lpstr>Mobile Applications</vt:lpstr>
      <vt:lpstr>Low Tech Solutions</vt:lpstr>
      <vt:lpstr>Low Tech Solutions</vt:lpstr>
      <vt:lpstr>Built-in Features</vt:lpstr>
      <vt:lpstr>Auditory Input</vt:lpstr>
      <vt:lpstr>Assistive Technology Options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Assistive Writing Tools for individuals with  Learning Disabilities</dc:title>
  <dc:creator>Yoosun Chung</dc:creator>
  <cp:lastModifiedBy>bg</cp:lastModifiedBy>
  <cp:revision>256</cp:revision>
  <dcterms:created xsi:type="dcterms:W3CDTF">2005-09-20T03:58:12Z</dcterms:created>
  <dcterms:modified xsi:type="dcterms:W3CDTF">2016-02-04T13:43:01Z</dcterms:modified>
</cp:coreProperties>
</file>